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91" r:id="rId4"/>
    <p:sldId id="292" r:id="rId5"/>
    <p:sldId id="258" r:id="rId6"/>
    <p:sldId id="259" r:id="rId7"/>
    <p:sldId id="260" r:id="rId8"/>
    <p:sldId id="261" r:id="rId9"/>
    <p:sldId id="276" r:id="rId10"/>
    <p:sldId id="277" r:id="rId11"/>
    <p:sldId id="278" r:id="rId12"/>
    <p:sldId id="279" r:id="rId13"/>
    <p:sldId id="282" r:id="rId14"/>
    <p:sldId id="281" r:id="rId15"/>
    <p:sldId id="280" r:id="rId16"/>
    <p:sldId id="307" r:id="rId17"/>
    <p:sldId id="306" r:id="rId18"/>
    <p:sldId id="308" r:id="rId19"/>
    <p:sldId id="283" r:id="rId20"/>
    <p:sldId id="284" r:id="rId21"/>
    <p:sldId id="285" r:id="rId22"/>
    <p:sldId id="286" r:id="rId23"/>
    <p:sldId id="287" r:id="rId24"/>
    <p:sldId id="288" r:id="rId25"/>
    <p:sldId id="289" r:id="rId26"/>
    <p:sldId id="318" r:id="rId27"/>
    <p:sldId id="319" r:id="rId28"/>
    <p:sldId id="320" r:id="rId29"/>
    <p:sldId id="321" r:id="rId30"/>
    <p:sldId id="322"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8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pt-BR"/>
              <a:t>Clique para editar o título Mestre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747CE8EB-E12D-47B3-A475-961516336D0C}" type="datetimeFigureOut">
              <a:rPr lang="pt-BR" smtClean="0"/>
              <a:t>17/10/2019</a:t>
            </a:fld>
            <a:endParaRPr lang="pt-B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pt-B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F25690C9-CA50-476C-92D5-AB71DCC73FC4}" type="slidenum">
              <a:rPr lang="pt-BR" smtClean="0"/>
              <a:t>‹nº›</a:t>
            </a:fld>
            <a:endParaRPr lang="pt-B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01968491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747CE8EB-E12D-47B3-A475-961516336D0C}" type="datetimeFigureOut">
              <a:rPr lang="pt-BR" smtClean="0"/>
              <a:t>17/10/2019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25690C9-CA50-476C-92D5-AB71DCC73FC4}" type="slidenum">
              <a:rPr lang="pt-BR" smtClean="0"/>
              <a:t>‹nº›</a:t>
            </a:fld>
            <a:endParaRPr lang="pt-BR"/>
          </a:p>
        </p:txBody>
      </p:sp>
    </p:spTree>
    <p:extLst>
      <p:ext uri="{BB962C8B-B14F-4D97-AF65-F5344CB8AC3E}">
        <p14:creationId xmlns:p14="http://schemas.microsoft.com/office/powerpoint/2010/main" val="978057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747CE8EB-E12D-47B3-A475-961516336D0C}" type="datetimeFigureOut">
              <a:rPr lang="pt-BR" smtClean="0"/>
              <a:t>17/10/2019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25690C9-CA50-476C-92D5-AB71DCC73FC4}" type="slidenum">
              <a:rPr lang="pt-BR" smtClean="0"/>
              <a:t>‹nº›</a:t>
            </a:fld>
            <a:endParaRPr lang="pt-BR"/>
          </a:p>
        </p:txBody>
      </p:sp>
    </p:spTree>
    <p:extLst>
      <p:ext uri="{BB962C8B-B14F-4D97-AF65-F5344CB8AC3E}">
        <p14:creationId xmlns:p14="http://schemas.microsoft.com/office/powerpoint/2010/main" val="2954397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747CE8EB-E12D-47B3-A475-961516336D0C}" type="datetimeFigureOut">
              <a:rPr lang="pt-BR" smtClean="0"/>
              <a:t>17/10/2019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25690C9-CA50-476C-92D5-AB71DCC73FC4}" type="slidenum">
              <a:rPr lang="pt-BR" smtClean="0"/>
              <a:t>‹nº›</a:t>
            </a:fld>
            <a:endParaRPr lang="pt-BR"/>
          </a:p>
        </p:txBody>
      </p:sp>
    </p:spTree>
    <p:extLst>
      <p:ext uri="{BB962C8B-B14F-4D97-AF65-F5344CB8AC3E}">
        <p14:creationId xmlns:p14="http://schemas.microsoft.com/office/powerpoint/2010/main" val="2507977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747CE8EB-E12D-47B3-A475-961516336D0C}" type="datetimeFigureOut">
              <a:rPr lang="pt-BR" smtClean="0"/>
              <a:t>17/10/2019</a:t>
            </a:fld>
            <a:endParaRPr lang="pt-B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pt-B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F25690C9-CA50-476C-92D5-AB71DCC73FC4}" type="slidenum">
              <a:rPr lang="pt-BR" smtClean="0"/>
              <a:t>‹nº›</a:t>
            </a:fld>
            <a:endParaRPr lang="pt-B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85727228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pt-BR"/>
              <a:t>Clique para editar o título Mestre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747CE8EB-E12D-47B3-A475-961516336D0C}" type="datetimeFigureOut">
              <a:rPr lang="pt-BR" smtClean="0"/>
              <a:t>17/10/2019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25690C9-CA50-476C-92D5-AB71DCC73FC4}" type="slidenum">
              <a:rPr lang="pt-BR" smtClean="0"/>
              <a:t>‹nº›</a:t>
            </a:fld>
            <a:endParaRPr lang="pt-BR"/>
          </a:p>
        </p:txBody>
      </p:sp>
    </p:spTree>
    <p:extLst>
      <p:ext uri="{BB962C8B-B14F-4D97-AF65-F5344CB8AC3E}">
        <p14:creationId xmlns:p14="http://schemas.microsoft.com/office/powerpoint/2010/main" val="2344785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747CE8EB-E12D-47B3-A475-961516336D0C}" type="datetimeFigureOut">
              <a:rPr lang="pt-BR" smtClean="0"/>
              <a:t>17/10/2019</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F25690C9-CA50-476C-92D5-AB71DCC73FC4}" type="slidenum">
              <a:rPr lang="pt-BR" smtClean="0"/>
              <a:t>‹nº›</a:t>
            </a:fld>
            <a:endParaRPr lang="pt-BR"/>
          </a:p>
        </p:txBody>
      </p:sp>
    </p:spTree>
    <p:extLst>
      <p:ext uri="{BB962C8B-B14F-4D97-AF65-F5344CB8AC3E}">
        <p14:creationId xmlns:p14="http://schemas.microsoft.com/office/powerpoint/2010/main" val="3050689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747CE8EB-E12D-47B3-A475-961516336D0C}" type="datetimeFigureOut">
              <a:rPr lang="pt-BR" smtClean="0"/>
              <a:t>17/10/2019</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F25690C9-CA50-476C-92D5-AB71DCC73FC4}" type="slidenum">
              <a:rPr lang="pt-BR" smtClean="0"/>
              <a:t>‹nº›</a:t>
            </a:fld>
            <a:endParaRPr lang="pt-BR"/>
          </a:p>
        </p:txBody>
      </p:sp>
    </p:spTree>
    <p:extLst>
      <p:ext uri="{BB962C8B-B14F-4D97-AF65-F5344CB8AC3E}">
        <p14:creationId xmlns:p14="http://schemas.microsoft.com/office/powerpoint/2010/main" val="1770279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7CE8EB-E12D-47B3-A475-961516336D0C}" type="datetimeFigureOut">
              <a:rPr lang="pt-BR" smtClean="0"/>
              <a:t>17/10/2019</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F25690C9-CA50-476C-92D5-AB71DCC73FC4}" type="slidenum">
              <a:rPr lang="pt-BR" smtClean="0"/>
              <a:t>‹nº›</a:t>
            </a:fld>
            <a:endParaRPr lang="pt-BR"/>
          </a:p>
        </p:txBody>
      </p:sp>
    </p:spTree>
    <p:extLst>
      <p:ext uri="{BB962C8B-B14F-4D97-AF65-F5344CB8AC3E}">
        <p14:creationId xmlns:p14="http://schemas.microsoft.com/office/powerpoint/2010/main" val="88185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pt-BR"/>
              <a:t>Clique para editar o título Mestre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747CE8EB-E12D-47B3-A475-961516336D0C}" type="datetimeFigureOut">
              <a:rPr lang="pt-BR" smtClean="0"/>
              <a:t>17/10/2019</a:t>
            </a:fld>
            <a:endParaRPr lang="pt-B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pt-B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25690C9-CA50-476C-92D5-AB71DCC73FC4}" type="slidenum">
              <a:rPr lang="pt-BR" smtClean="0"/>
              <a:t>‹nº›</a:t>
            </a:fld>
            <a:endParaRPr lang="pt-B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08865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747CE8EB-E12D-47B3-A475-961516336D0C}" type="datetimeFigureOut">
              <a:rPr lang="pt-BR" smtClean="0"/>
              <a:t>17/10/2019</a:t>
            </a:fld>
            <a:endParaRPr lang="pt-B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pt-B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25690C9-CA50-476C-92D5-AB71DCC73FC4}" type="slidenum">
              <a:rPr lang="pt-BR" smtClean="0"/>
              <a:t>‹nº›</a:t>
            </a:fld>
            <a:endParaRPr lang="pt-B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00604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747CE8EB-E12D-47B3-A475-961516336D0C}" type="datetimeFigureOut">
              <a:rPr lang="pt-BR" smtClean="0"/>
              <a:t>17/10/2019</a:t>
            </a:fld>
            <a:endParaRPr lang="pt-B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pt-B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F25690C9-CA50-476C-92D5-AB71DCC73FC4}" type="slidenum">
              <a:rPr lang="pt-BR" smtClean="0"/>
              <a:t>‹nº›</a:t>
            </a:fld>
            <a:endParaRPr lang="pt-B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031258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D806B5-74CF-47A8-A654-3719627277F3}"/>
              </a:ext>
            </a:extLst>
          </p:cNvPr>
          <p:cNvSpPr>
            <a:spLocks noGrp="1"/>
          </p:cNvSpPr>
          <p:nvPr>
            <p:ph type="ctrTitle"/>
          </p:nvPr>
        </p:nvSpPr>
        <p:spPr/>
        <p:txBody>
          <a:bodyPr/>
          <a:lstStyle/>
          <a:p>
            <a:r>
              <a:rPr lang="pt-BR" dirty="0"/>
              <a:t>Redação para o </a:t>
            </a:r>
            <a:r>
              <a:rPr lang="pt-BR" dirty="0" err="1"/>
              <a:t>enem</a:t>
            </a:r>
            <a:endParaRPr lang="pt-BR" dirty="0"/>
          </a:p>
        </p:txBody>
      </p:sp>
      <p:sp>
        <p:nvSpPr>
          <p:cNvPr id="3" name="Subtítulo 2">
            <a:extLst>
              <a:ext uri="{FF2B5EF4-FFF2-40B4-BE49-F238E27FC236}">
                <a16:creationId xmlns:a16="http://schemas.microsoft.com/office/drawing/2014/main" id="{52E33728-55F1-4A70-AF53-FB92B5F74A22}"/>
              </a:ext>
            </a:extLst>
          </p:cNvPr>
          <p:cNvSpPr>
            <a:spLocks noGrp="1"/>
          </p:cNvSpPr>
          <p:nvPr>
            <p:ph type="subTitle" idx="1"/>
          </p:nvPr>
        </p:nvSpPr>
        <p:spPr/>
        <p:txBody>
          <a:bodyPr/>
          <a:lstStyle/>
          <a:p>
            <a:r>
              <a:rPr lang="pt-BR" dirty="0"/>
              <a:t>Prof. Vilson Rodrigo Diesel Rucinski</a:t>
            </a:r>
          </a:p>
        </p:txBody>
      </p:sp>
    </p:spTree>
    <p:extLst>
      <p:ext uri="{BB962C8B-B14F-4D97-AF65-F5344CB8AC3E}">
        <p14:creationId xmlns:p14="http://schemas.microsoft.com/office/powerpoint/2010/main" val="560246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8199" y="2254384"/>
            <a:ext cx="10794167" cy="4371268"/>
          </a:xfrm>
        </p:spPr>
        <p:txBody>
          <a:bodyPr>
            <a:normAutofit/>
          </a:bodyPr>
          <a:lstStyle/>
          <a:p>
            <a:pPr algn="just" fontAlgn="base">
              <a:buFontTx/>
              <a:buChar char="-"/>
            </a:pPr>
            <a:r>
              <a:rPr lang="pt-BR" sz="2800" b="1" dirty="0"/>
              <a:t>Princípio da não contradição: </a:t>
            </a:r>
            <a:r>
              <a:rPr lang="pt-BR" sz="2800" dirty="0"/>
              <a:t>o texto não pode conter ideias que se contradigam e prejudiquem a sua lógica interna.</a:t>
            </a:r>
          </a:p>
          <a:p>
            <a:pPr algn="just" fontAlgn="base">
              <a:buFontTx/>
              <a:buChar char="-"/>
            </a:pPr>
            <a:r>
              <a:rPr lang="pt-BR" sz="2800" b="1" dirty="0"/>
              <a:t>Princípio da não tautologia</a:t>
            </a:r>
            <a:r>
              <a:rPr lang="pt-BR" sz="2800" dirty="0"/>
              <a:t>: o texto não deve ficar repetindo ideias excessivamente, visto que esse vício de linguagem confunde a comunicação efetiva dos sentidos do texto.</a:t>
            </a:r>
          </a:p>
          <a:p>
            <a:pPr algn="just" fontAlgn="base">
              <a:buFontTx/>
              <a:buChar char="-"/>
            </a:pPr>
            <a:r>
              <a:rPr lang="pt-BR" sz="2800" b="1" dirty="0"/>
              <a:t>Princípio da</a:t>
            </a:r>
            <a:r>
              <a:rPr lang="pt-BR" sz="2800" dirty="0"/>
              <a:t> </a:t>
            </a:r>
            <a:r>
              <a:rPr lang="pt-BR" sz="2800" b="1" dirty="0"/>
              <a:t>relevância: </a:t>
            </a:r>
            <a:r>
              <a:rPr lang="pt-BR" sz="2800" dirty="0"/>
              <a:t>as ideias devem ser </a:t>
            </a:r>
            <a:r>
              <a:rPr lang="pt-BR" sz="2800" i="1" dirty="0"/>
              <a:t>necessárias</a:t>
            </a:r>
            <a:r>
              <a:rPr lang="pt-BR" sz="2800" dirty="0"/>
              <a:t> ao sentido e apresentadas de modo completo e em diálogo entre si, sem fragmentação, isto é, sem junção aleatória de ideias desconectadas.</a:t>
            </a:r>
          </a:p>
        </p:txBody>
      </p:sp>
      <p:sp>
        <p:nvSpPr>
          <p:cNvPr id="5" name="Título 4">
            <a:extLst>
              <a:ext uri="{FF2B5EF4-FFF2-40B4-BE49-F238E27FC236}">
                <a16:creationId xmlns:a16="http://schemas.microsoft.com/office/drawing/2014/main" id="{C5521F27-0516-42C2-BE4C-74F3A10F02CD}"/>
              </a:ext>
            </a:extLst>
          </p:cNvPr>
          <p:cNvSpPr>
            <a:spLocks noGrp="1"/>
          </p:cNvSpPr>
          <p:nvPr>
            <p:ph type="title"/>
          </p:nvPr>
        </p:nvSpPr>
        <p:spPr/>
        <p:txBody>
          <a:bodyPr/>
          <a:lstStyle/>
          <a:p>
            <a:r>
              <a:rPr lang="pt-BR" dirty="0"/>
              <a:t>PRINCÍPIOS DE COERÊNCIA</a:t>
            </a:r>
          </a:p>
        </p:txBody>
      </p:sp>
    </p:spTree>
    <p:extLst>
      <p:ext uri="{BB962C8B-B14F-4D97-AF65-F5344CB8AC3E}">
        <p14:creationId xmlns:p14="http://schemas.microsoft.com/office/powerpoint/2010/main" val="1744263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4CA463-777C-42DF-952D-FECD367EC5EE}"/>
              </a:ext>
            </a:extLst>
          </p:cNvPr>
          <p:cNvSpPr>
            <a:spLocks noGrp="1"/>
          </p:cNvSpPr>
          <p:nvPr>
            <p:ph type="title"/>
          </p:nvPr>
        </p:nvSpPr>
        <p:spPr/>
        <p:txBody>
          <a:bodyPr/>
          <a:lstStyle/>
          <a:p>
            <a:r>
              <a:rPr lang="pt-BR" dirty="0"/>
              <a:t>COESÃO</a:t>
            </a:r>
          </a:p>
        </p:txBody>
      </p:sp>
      <p:sp>
        <p:nvSpPr>
          <p:cNvPr id="3" name="Espaço Reservado para Conteúdo 2">
            <a:extLst>
              <a:ext uri="{FF2B5EF4-FFF2-40B4-BE49-F238E27FC236}">
                <a16:creationId xmlns:a16="http://schemas.microsoft.com/office/drawing/2014/main" id="{221B4F4F-B66B-4679-A50B-342F47942447}"/>
              </a:ext>
            </a:extLst>
          </p:cNvPr>
          <p:cNvSpPr>
            <a:spLocks noGrp="1"/>
          </p:cNvSpPr>
          <p:nvPr>
            <p:ph idx="1"/>
          </p:nvPr>
        </p:nvSpPr>
        <p:spPr>
          <a:xfrm>
            <a:off x="1219199" y="1364105"/>
            <a:ext cx="10218295" cy="5081665"/>
          </a:xfrm>
        </p:spPr>
        <p:txBody>
          <a:bodyPr>
            <a:normAutofit/>
          </a:bodyPr>
          <a:lstStyle/>
          <a:p>
            <a:pPr marL="0" indent="0" algn="just" fontAlgn="base">
              <a:buNone/>
            </a:pPr>
            <a:r>
              <a:rPr lang="pt-BR" sz="2400" dirty="0"/>
              <a:t>A coesão textual é a conexão linguística que permite a amarração das ideias dentro de um texto.</a:t>
            </a:r>
          </a:p>
          <a:p>
            <a:pPr marL="0" indent="0" algn="just" fontAlgn="base">
              <a:buNone/>
            </a:pPr>
            <a:r>
              <a:rPr lang="pt-BR" sz="2400" dirty="0"/>
              <a:t>Trata dos </a:t>
            </a:r>
            <a:r>
              <a:rPr lang="pt-BR" sz="2400" b="1" dirty="0"/>
              <a:t>mecanismos</a:t>
            </a:r>
            <a:r>
              <a:rPr lang="pt-BR" sz="2400" dirty="0"/>
              <a:t> </a:t>
            </a:r>
            <a:r>
              <a:rPr lang="pt-BR" sz="2400" b="1" dirty="0"/>
              <a:t>linguísticos</a:t>
            </a:r>
            <a:r>
              <a:rPr lang="pt-BR" sz="2400" dirty="0"/>
              <a:t> empregados na busca pela coerência. Dito de outro modo, a coesão se refere aos mecanismos de </a:t>
            </a:r>
            <a:r>
              <a:rPr lang="pt-BR" sz="2400" b="1" dirty="0"/>
              <a:t>encadeamento</a:t>
            </a:r>
            <a:r>
              <a:rPr lang="pt-BR" sz="2400" dirty="0"/>
              <a:t> </a:t>
            </a:r>
            <a:r>
              <a:rPr lang="pt-BR" sz="2400" b="1" dirty="0"/>
              <a:t>lógico</a:t>
            </a:r>
            <a:r>
              <a:rPr lang="pt-BR" sz="2400" dirty="0"/>
              <a:t>–</a:t>
            </a:r>
            <a:r>
              <a:rPr lang="pt-BR" sz="2400" b="1" dirty="0"/>
              <a:t>semântico </a:t>
            </a:r>
            <a:r>
              <a:rPr lang="pt-BR" sz="2400" dirty="0"/>
              <a:t>do conteúdo apresentado. Ela é, assim, responsável por </a:t>
            </a:r>
            <a:r>
              <a:rPr lang="pt-BR" sz="2400" b="1" dirty="0"/>
              <a:t>criar relações</a:t>
            </a:r>
            <a:r>
              <a:rPr lang="pt-BR" sz="2400" dirty="0"/>
              <a:t> entre o que é dito, de modo a </a:t>
            </a:r>
            <a:r>
              <a:rPr lang="pt-BR" sz="2400" b="1" dirty="0"/>
              <a:t>orientar</a:t>
            </a:r>
            <a:r>
              <a:rPr lang="pt-BR" sz="2400" dirty="0"/>
              <a:t> o(a) leitor(a) na construção dos sentido.</a:t>
            </a:r>
          </a:p>
          <a:p>
            <a:pPr marL="0" indent="0" algn="just" fontAlgn="base">
              <a:buNone/>
            </a:pPr>
            <a:r>
              <a:rPr lang="pt-BR" sz="2400" dirty="0"/>
              <a:t>A </a:t>
            </a:r>
            <a:r>
              <a:rPr lang="pt-BR" sz="2400" b="1" dirty="0"/>
              <a:t>coesão</a:t>
            </a:r>
            <a:r>
              <a:rPr lang="pt-BR" sz="2400" dirty="0"/>
              <a:t> pode ser articulada através de </a:t>
            </a:r>
            <a:r>
              <a:rPr lang="pt-BR" sz="2400" b="1" dirty="0"/>
              <a:t>conjunções</a:t>
            </a:r>
            <a:r>
              <a:rPr lang="pt-BR" sz="2400" dirty="0"/>
              <a:t>, quer dizer, pelos chamados </a:t>
            </a:r>
            <a:r>
              <a:rPr lang="pt-BR" sz="2400" b="1" dirty="0"/>
              <a:t>operadores argumentativos</a:t>
            </a:r>
            <a:r>
              <a:rPr lang="pt-BR" sz="2400" dirty="0"/>
              <a:t>, que são os elementos de ligação que conectam as diferentes frases e ideias.</a:t>
            </a:r>
          </a:p>
        </p:txBody>
      </p:sp>
    </p:spTree>
    <p:extLst>
      <p:ext uri="{BB962C8B-B14F-4D97-AF65-F5344CB8AC3E}">
        <p14:creationId xmlns:p14="http://schemas.microsoft.com/office/powerpoint/2010/main" val="3424421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468632-FF57-4F18-9C73-81DC5C79F0D2}"/>
              </a:ext>
            </a:extLst>
          </p:cNvPr>
          <p:cNvSpPr>
            <a:spLocks noGrp="1"/>
          </p:cNvSpPr>
          <p:nvPr>
            <p:ph type="title"/>
          </p:nvPr>
        </p:nvSpPr>
        <p:spPr/>
        <p:txBody>
          <a:bodyPr/>
          <a:lstStyle/>
          <a:p>
            <a:r>
              <a:rPr lang="pt-BR" dirty="0"/>
              <a:t>ELEMENTOS DE COESÃO</a:t>
            </a:r>
            <a:br>
              <a:rPr lang="pt-BR" dirty="0"/>
            </a:br>
            <a:r>
              <a:rPr lang="pt-BR" dirty="0"/>
              <a:t>(CONECTIVOS)</a:t>
            </a:r>
          </a:p>
        </p:txBody>
      </p:sp>
      <p:sp>
        <p:nvSpPr>
          <p:cNvPr id="3" name="Espaço Reservado para Conteúdo 2">
            <a:extLst>
              <a:ext uri="{FF2B5EF4-FFF2-40B4-BE49-F238E27FC236}">
                <a16:creationId xmlns:a16="http://schemas.microsoft.com/office/drawing/2014/main" id="{6F23B5D9-0CB3-4E8A-B5D5-543586AEAEC4}"/>
              </a:ext>
            </a:extLst>
          </p:cNvPr>
          <p:cNvSpPr>
            <a:spLocks noGrp="1"/>
          </p:cNvSpPr>
          <p:nvPr>
            <p:ph idx="1"/>
          </p:nvPr>
        </p:nvSpPr>
        <p:spPr/>
        <p:txBody>
          <a:bodyPr/>
          <a:lstStyle/>
          <a:p>
            <a:pPr marL="0" indent="0" fontAlgn="base">
              <a:buNone/>
            </a:pPr>
            <a:r>
              <a:rPr lang="pt-BR" dirty="0"/>
              <a:t>É fundamental na redação a apresentação clara das ideias, e para se alcançar isso as frases devem estar bem articuladas. Essa articulação chama-se coesão textual, a qual é explicitada por meio de elementos conectivos, normalmente conjunções, advérbios e pronomes.</a:t>
            </a:r>
          </a:p>
          <a:p>
            <a:pPr marL="0" indent="0" fontAlgn="base">
              <a:buNone/>
            </a:pPr>
            <a:r>
              <a:rPr lang="pt-BR" dirty="0"/>
              <a:t>Os elementos de coesão promovem o encadeamento das ideias: frase B retoma elemento da frase A; parágrafo B refere-se à informação do parágrafo A. Assim o texto tem um encaminhamento lógico, pois mantém o eixo temático.</a:t>
            </a:r>
          </a:p>
          <a:p>
            <a:endParaRPr lang="pt-BR" dirty="0"/>
          </a:p>
        </p:txBody>
      </p:sp>
    </p:spTree>
    <p:extLst>
      <p:ext uri="{BB962C8B-B14F-4D97-AF65-F5344CB8AC3E}">
        <p14:creationId xmlns:p14="http://schemas.microsoft.com/office/powerpoint/2010/main" val="264733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D8FB4A-E97C-476F-96AB-37B97B837449}"/>
              </a:ext>
            </a:extLst>
          </p:cNvPr>
          <p:cNvSpPr>
            <a:spLocks noGrp="1"/>
          </p:cNvSpPr>
          <p:nvPr>
            <p:ph type="title"/>
          </p:nvPr>
        </p:nvSpPr>
        <p:spPr/>
        <p:txBody>
          <a:bodyPr/>
          <a:lstStyle/>
          <a:p>
            <a:r>
              <a:rPr lang="pt-BR" dirty="0"/>
              <a:t>CONECTIVOS</a:t>
            </a:r>
          </a:p>
        </p:txBody>
      </p:sp>
      <p:sp>
        <p:nvSpPr>
          <p:cNvPr id="3" name="Espaço Reservado para Conteúdo 2">
            <a:extLst>
              <a:ext uri="{FF2B5EF4-FFF2-40B4-BE49-F238E27FC236}">
                <a16:creationId xmlns:a16="http://schemas.microsoft.com/office/drawing/2014/main" id="{5F3ABDEA-5A0A-4C32-B895-F8B835BF0BCD}"/>
              </a:ext>
            </a:extLst>
          </p:cNvPr>
          <p:cNvSpPr>
            <a:spLocks noGrp="1"/>
          </p:cNvSpPr>
          <p:nvPr>
            <p:ph idx="1"/>
          </p:nvPr>
        </p:nvSpPr>
        <p:spPr>
          <a:xfrm>
            <a:off x="884420" y="1349115"/>
            <a:ext cx="10837888" cy="4823085"/>
          </a:xfrm>
        </p:spPr>
        <p:txBody>
          <a:bodyPr>
            <a:normAutofit fontScale="92500" lnSpcReduction="20000"/>
          </a:bodyPr>
          <a:lstStyle/>
          <a:p>
            <a:endParaRPr lang="pt-BR" b="1" dirty="0"/>
          </a:p>
          <a:p>
            <a:endParaRPr lang="pt-BR" b="1" dirty="0"/>
          </a:p>
          <a:p>
            <a:pPr fontAlgn="base"/>
            <a:r>
              <a:rPr lang="pt-BR" b="1" dirty="0"/>
              <a:t>Prioridade e relevância: </a:t>
            </a:r>
            <a:r>
              <a:rPr lang="pt-BR" dirty="0"/>
              <a:t>Em primeiro lugar; antes de mais nada; antes de tudo; em princípio; primeiramente; acima de tudo; principalmente; primordialmente; sobretudo; a priori; a posteriori; precipuamente.</a:t>
            </a:r>
            <a:endParaRPr lang="pt-BR" b="1" dirty="0"/>
          </a:p>
          <a:p>
            <a:pPr fontAlgn="base"/>
            <a:r>
              <a:rPr lang="pt-BR" b="1" dirty="0"/>
              <a:t>Tempo, frequência, duração, ordem ou sucessão: </a:t>
            </a:r>
            <a:r>
              <a:rPr lang="pt-BR" dirty="0"/>
              <a:t>Então; enfim; logo; logo depois; imediatamente; logo após; a princípio; no momento em que; pouco antes; pouco depois; anteriormente; posteriormente; em seguida; afinal; por fim; finalmente; agora; atualmente; hoje; frequentemente; constantemente; às vezes; eventualmente; por vezes; ocasionalmente; sempre; raramente; não raro; ao mesmo tempo; simultaneamente; nesse ínterim; nesse meio tempo; nesse hiato; enquanto, quando; antes que; depois que; logo que; sempre que; assim que; desde que; todas as vezes que; cada vez que; apenas; já; mal; nem bem.</a:t>
            </a:r>
            <a:endParaRPr lang="pt-BR" b="1" dirty="0"/>
          </a:p>
          <a:p>
            <a:pPr fontAlgn="base"/>
            <a:r>
              <a:rPr lang="pt-BR" b="1" dirty="0"/>
              <a:t>Semelhança, comparação ou conformidade: </a:t>
            </a:r>
            <a:r>
              <a:rPr lang="pt-BR" dirty="0"/>
              <a:t>Igualmente; da mesma forma; assim também; do mesmo modo; similarmente; semelhantemente; analogamente; por analogia; de maneira idêntica; de conformidade com; de acordo com; segundo; conforme; sob o mesmo ponto de vista; tal qual; tanto quanto; como; assim como; como se; bem como.</a:t>
            </a:r>
            <a:endParaRPr lang="pt-BR" b="1" dirty="0"/>
          </a:p>
          <a:p>
            <a:pPr fontAlgn="base"/>
            <a:r>
              <a:rPr lang="pt-BR" b="1" dirty="0"/>
              <a:t>Condição ou hipótese: </a:t>
            </a:r>
            <a:r>
              <a:rPr lang="pt-BR" dirty="0"/>
              <a:t>Se; caso; eventualmente</a:t>
            </a:r>
            <a:endParaRPr lang="pt-BR" b="1" dirty="0"/>
          </a:p>
          <a:p>
            <a:pPr fontAlgn="base"/>
            <a:endParaRPr lang="pt-BR" b="1" dirty="0"/>
          </a:p>
          <a:p>
            <a:endParaRPr lang="pt-BR" b="1" dirty="0"/>
          </a:p>
          <a:p>
            <a:endParaRPr lang="pt-BR" dirty="0"/>
          </a:p>
        </p:txBody>
      </p:sp>
    </p:spTree>
    <p:extLst>
      <p:ext uri="{BB962C8B-B14F-4D97-AF65-F5344CB8AC3E}">
        <p14:creationId xmlns:p14="http://schemas.microsoft.com/office/powerpoint/2010/main" val="3127569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D8FB4A-E97C-476F-96AB-37B97B837449}"/>
              </a:ext>
            </a:extLst>
          </p:cNvPr>
          <p:cNvSpPr>
            <a:spLocks noGrp="1"/>
          </p:cNvSpPr>
          <p:nvPr>
            <p:ph type="title"/>
          </p:nvPr>
        </p:nvSpPr>
        <p:spPr/>
        <p:txBody>
          <a:bodyPr/>
          <a:lstStyle/>
          <a:p>
            <a:r>
              <a:rPr lang="pt-BR" dirty="0"/>
              <a:t>CONECTIVOS</a:t>
            </a:r>
          </a:p>
        </p:txBody>
      </p:sp>
      <p:sp>
        <p:nvSpPr>
          <p:cNvPr id="3" name="Espaço Reservado para Conteúdo 2">
            <a:extLst>
              <a:ext uri="{FF2B5EF4-FFF2-40B4-BE49-F238E27FC236}">
                <a16:creationId xmlns:a16="http://schemas.microsoft.com/office/drawing/2014/main" id="{5F3ABDEA-5A0A-4C32-B895-F8B835BF0BCD}"/>
              </a:ext>
            </a:extLst>
          </p:cNvPr>
          <p:cNvSpPr>
            <a:spLocks noGrp="1"/>
          </p:cNvSpPr>
          <p:nvPr>
            <p:ph idx="1"/>
          </p:nvPr>
        </p:nvSpPr>
        <p:spPr>
          <a:xfrm>
            <a:off x="884420" y="1349115"/>
            <a:ext cx="10837888" cy="4823085"/>
          </a:xfrm>
        </p:spPr>
        <p:txBody>
          <a:bodyPr>
            <a:normAutofit/>
          </a:bodyPr>
          <a:lstStyle/>
          <a:p>
            <a:endParaRPr lang="pt-BR" b="1" dirty="0"/>
          </a:p>
          <a:p>
            <a:endParaRPr lang="pt-BR" b="1" dirty="0"/>
          </a:p>
          <a:p>
            <a:r>
              <a:rPr lang="pt-BR" b="1" dirty="0"/>
              <a:t>Continuação ou adição: </a:t>
            </a:r>
            <a:r>
              <a:rPr lang="pt-BR" dirty="0"/>
              <a:t>Além disso; demais; ademais; outrossim; ainda mais; por outro lado; também; e; nem; não só; como também; não apenas; bem como.</a:t>
            </a:r>
            <a:endParaRPr lang="pt-BR" b="1" dirty="0"/>
          </a:p>
          <a:p>
            <a:r>
              <a:rPr lang="pt-BR" b="1" dirty="0"/>
              <a:t>Certeza ou ênfase: </a:t>
            </a:r>
            <a:r>
              <a:rPr lang="pt-BR" dirty="0"/>
              <a:t>Por certo; certamente; indubitavelmente; inquestionavelmente; sem dúvida; inegavelmente; com certeza.</a:t>
            </a:r>
            <a:endParaRPr lang="pt-BR" b="1" dirty="0"/>
          </a:p>
          <a:p>
            <a:r>
              <a:rPr lang="pt-BR" b="1" dirty="0"/>
              <a:t>Surpresa ou imprevistos: </a:t>
            </a:r>
            <a:r>
              <a:rPr lang="pt-BR" dirty="0"/>
              <a:t>Inesperadamente; de súbito; subitamente; de repente; imprevistamente; surpreendentemente.</a:t>
            </a:r>
            <a:endParaRPr lang="pt-BR" b="1" dirty="0"/>
          </a:p>
          <a:p>
            <a:r>
              <a:rPr lang="pt-BR" b="1" dirty="0"/>
              <a:t>Ilustração ou esclarecimento: </a:t>
            </a:r>
            <a:r>
              <a:rPr lang="pt-BR" dirty="0"/>
              <a:t>Por exemplo; isto é; ou seja; aliás.</a:t>
            </a:r>
            <a:endParaRPr lang="pt-BR" b="1" dirty="0"/>
          </a:p>
          <a:p>
            <a:r>
              <a:rPr lang="pt-BR" b="1" dirty="0"/>
              <a:t>Propósito, intenção ou finalidade: </a:t>
            </a:r>
            <a:r>
              <a:rPr lang="pt-BR" dirty="0"/>
              <a:t>Com o fim de; a fim de; como propósito de; com a finalidade de; com o intuito de; para que; a fim de que; para; ao propósito.</a:t>
            </a:r>
          </a:p>
          <a:p>
            <a:endParaRPr lang="pt-BR" b="1" dirty="0"/>
          </a:p>
          <a:p>
            <a:endParaRPr lang="pt-BR" dirty="0"/>
          </a:p>
        </p:txBody>
      </p:sp>
    </p:spTree>
    <p:extLst>
      <p:ext uri="{BB962C8B-B14F-4D97-AF65-F5344CB8AC3E}">
        <p14:creationId xmlns:p14="http://schemas.microsoft.com/office/powerpoint/2010/main" val="489315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D8FB4A-E97C-476F-96AB-37B97B837449}"/>
              </a:ext>
            </a:extLst>
          </p:cNvPr>
          <p:cNvSpPr>
            <a:spLocks noGrp="1"/>
          </p:cNvSpPr>
          <p:nvPr>
            <p:ph type="title"/>
          </p:nvPr>
        </p:nvSpPr>
        <p:spPr/>
        <p:txBody>
          <a:bodyPr/>
          <a:lstStyle/>
          <a:p>
            <a:r>
              <a:rPr lang="pt-BR" dirty="0"/>
              <a:t>CONECTIVOS</a:t>
            </a:r>
          </a:p>
        </p:txBody>
      </p:sp>
      <p:sp>
        <p:nvSpPr>
          <p:cNvPr id="3" name="Espaço Reservado para Conteúdo 2">
            <a:extLst>
              <a:ext uri="{FF2B5EF4-FFF2-40B4-BE49-F238E27FC236}">
                <a16:creationId xmlns:a16="http://schemas.microsoft.com/office/drawing/2014/main" id="{5F3ABDEA-5A0A-4C32-B895-F8B835BF0BCD}"/>
              </a:ext>
            </a:extLst>
          </p:cNvPr>
          <p:cNvSpPr>
            <a:spLocks noGrp="1"/>
          </p:cNvSpPr>
          <p:nvPr>
            <p:ph idx="1"/>
          </p:nvPr>
        </p:nvSpPr>
        <p:spPr>
          <a:xfrm>
            <a:off x="884420" y="1349115"/>
            <a:ext cx="10837888" cy="4823085"/>
          </a:xfrm>
        </p:spPr>
        <p:txBody>
          <a:bodyPr>
            <a:normAutofit lnSpcReduction="10000"/>
          </a:bodyPr>
          <a:lstStyle/>
          <a:p>
            <a:endParaRPr lang="pt-BR" b="1" dirty="0"/>
          </a:p>
          <a:p>
            <a:r>
              <a:rPr lang="pt-BR" b="1" dirty="0"/>
              <a:t> Lugar, proximidade ou distância: </a:t>
            </a:r>
            <a:r>
              <a:rPr lang="pt-BR" dirty="0"/>
              <a:t>Perto de; próximo a ou de; justo a ou de; dentro; fora; mais adiante; aqui; além; acolá; lá; ali; este; esta; isto; esse; essa; isso; aquele; aquela; aquilo; ante, a.</a:t>
            </a:r>
            <a:endParaRPr lang="pt-BR" b="1" dirty="0"/>
          </a:p>
          <a:p>
            <a:r>
              <a:rPr lang="pt-BR" b="1" dirty="0"/>
              <a:t>Conclusão ou resumo: </a:t>
            </a:r>
            <a:r>
              <a:rPr lang="pt-BR" dirty="0"/>
              <a:t>Em suma; em síntese; enfim; em resumo; portanto; assim; dessa forma; dessa maneira; desse modo; logo; pois; assim sendo; nesse sentido.</a:t>
            </a:r>
            <a:endParaRPr lang="pt-BR" b="1" dirty="0"/>
          </a:p>
          <a:p>
            <a:r>
              <a:rPr lang="pt-BR" b="1" dirty="0"/>
              <a:t>Causa, consequência e explicação: </a:t>
            </a:r>
            <a:r>
              <a:rPr lang="pt-BR" dirty="0"/>
              <a:t>Por consequência; por conseguinte; como resultado; por isso; por causa de; em virtude de; assim; de fato; com efeito; tão; tanto; tamanho; que; porque; porquanto; pois; já que; uma vez que; visto que; como (no sentido de porquê); portanto; que; de tal forma que; haja vista</a:t>
            </a:r>
            <a:endParaRPr lang="pt-BR" b="1" dirty="0"/>
          </a:p>
          <a:p>
            <a:r>
              <a:rPr lang="pt-BR" b="1" dirty="0"/>
              <a:t>Contraste, oposição, restrição, ressalva: </a:t>
            </a:r>
            <a:r>
              <a:rPr lang="pt-BR" dirty="0"/>
              <a:t>Pelo contrário; em contraste com; salvo; exceto; menos; mas; contudo; todavia; entretanto; no entanto; embora; apesar de; ainda que; mesmo que; posto que; ao passo que; em contrapartida.</a:t>
            </a:r>
            <a:endParaRPr lang="pt-BR" b="1" dirty="0"/>
          </a:p>
          <a:p>
            <a:r>
              <a:rPr lang="pt-BR" b="1" dirty="0"/>
              <a:t>Ideias alternativas: </a:t>
            </a:r>
            <a:r>
              <a:rPr lang="pt-BR" dirty="0"/>
              <a:t>Ou...ou; quer...quer; ora...ora.</a:t>
            </a:r>
            <a:endParaRPr lang="pt-BR" b="1" dirty="0"/>
          </a:p>
          <a:p>
            <a:endParaRPr lang="pt-BR" dirty="0"/>
          </a:p>
        </p:txBody>
      </p:sp>
    </p:spTree>
    <p:extLst>
      <p:ext uri="{BB962C8B-B14F-4D97-AF65-F5344CB8AC3E}">
        <p14:creationId xmlns:p14="http://schemas.microsoft.com/office/powerpoint/2010/main" val="2023868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262288-D352-40F9-90DE-B9E12AEA3009}"/>
              </a:ext>
            </a:extLst>
          </p:cNvPr>
          <p:cNvSpPr>
            <a:spLocks noGrp="1"/>
          </p:cNvSpPr>
          <p:nvPr>
            <p:ph type="title"/>
          </p:nvPr>
        </p:nvSpPr>
        <p:spPr>
          <a:xfrm>
            <a:off x="989350" y="234533"/>
            <a:ext cx="10882860" cy="756067"/>
          </a:xfrm>
        </p:spPr>
        <p:txBody>
          <a:bodyPr/>
          <a:lstStyle/>
          <a:p>
            <a:r>
              <a:rPr lang="pt-BR" dirty="0"/>
              <a:t>FRASES-MODELO PARA INÍCIO/INTRODUÇÃO</a:t>
            </a:r>
          </a:p>
        </p:txBody>
      </p:sp>
      <p:sp>
        <p:nvSpPr>
          <p:cNvPr id="3" name="Espaço Reservado para Conteúdo 2">
            <a:extLst>
              <a:ext uri="{FF2B5EF4-FFF2-40B4-BE49-F238E27FC236}">
                <a16:creationId xmlns:a16="http://schemas.microsoft.com/office/drawing/2014/main" id="{7EBCF2AA-2B35-4A04-9923-6C2695CD3E5C}"/>
              </a:ext>
            </a:extLst>
          </p:cNvPr>
          <p:cNvSpPr>
            <a:spLocks noGrp="1"/>
          </p:cNvSpPr>
          <p:nvPr>
            <p:ph idx="1"/>
          </p:nvPr>
        </p:nvSpPr>
        <p:spPr>
          <a:xfrm>
            <a:off x="989350" y="990599"/>
            <a:ext cx="10213300" cy="5867401"/>
          </a:xfrm>
        </p:spPr>
        <p:txBody>
          <a:bodyPr>
            <a:normAutofit fontScale="92500" lnSpcReduction="10000"/>
          </a:bodyPr>
          <a:lstStyle/>
          <a:p>
            <a:pPr>
              <a:lnSpc>
                <a:spcPct val="80000"/>
              </a:lnSpc>
            </a:pPr>
            <a:r>
              <a:rPr lang="pt-BR" altLang="pt-BR" dirty="0"/>
              <a:t>É de conhecimento geral que ...</a:t>
            </a:r>
          </a:p>
          <a:p>
            <a:pPr>
              <a:lnSpc>
                <a:spcPct val="80000"/>
              </a:lnSpc>
            </a:pPr>
            <a:r>
              <a:rPr lang="pt-BR" altLang="pt-BR" dirty="0"/>
              <a:t>Todos sabem que, no Brasil, há tempos, observa-se ...</a:t>
            </a:r>
          </a:p>
          <a:p>
            <a:pPr>
              <a:lnSpc>
                <a:spcPct val="80000"/>
              </a:lnSpc>
            </a:pPr>
            <a:r>
              <a:rPr lang="pt-BR" altLang="pt-BR" dirty="0"/>
              <a:t>Cogita-se, com muita frequência, de ...</a:t>
            </a:r>
          </a:p>
          <a:p>
            <a:pPr>
              <a:lnSpc>
                <a:spcPct val="80000"/>
              </a:lnSpc>
            </a:pPr>
            <a:r>
              <a:rPr lang="pt-BR" altLang="pt-BR" dirty="0"/>
              <a:t>Muito se tem discutido, recentemente, acerca de ...</a:t>
            </a:r>
          </a:p>
          <a:p>
            <a:pPr>
              <a:lnSpc>
                <a:spcPct val="80000"/>
              </a:lnSpc>
            </a:pPr>
            <a:r>
              <a:rPr lang="pt-BR" altLang="pt-BR" dirty="0"/>
              <a:t>Muito se debate, hoje em dia, ...</a:t>
            </a:r>
          </a:p>
          <a:p>
            <a:pPr>
              <a:lnSpc>
                <a:spcPct val="80000"/>
              </a:lnSpc>
            </a:pPr>
            <a:r>
              <a:rPr lang="pt-BR" altLang="pt-BR" dirty="0"/>
              <a:t>É de fundamental importância o (a) ....</a:t>
            </a:r>
          </a:p>
          <a:p>
            <a:pPr>
              <a:lnSpc>
                <a:spcPct val="80000"/>
              </a:lnSpc>
            </a:pPr>
            <a:r>
              <a:rPr lang="pt-BR" altLang="pt-BR" dirty="0"/>
              <a:t>É indiscutível que ... / É inegável que ...</a:t>
            </a:r>
          </a:p>
          <a:p>
            <a:pPr>
              <a:lnSpc>
                <a:spcPct val="80000"/>
              </a:lnSpc>
            </a:pPr>
            <a:r>
              <a:rPr lang="pt-BR" altLang="pt-BR" dirty="0"/>
              <a:t>Muito se discute a importância de ...</a:t>
            </a:r>
          </a:p>
          <a:p>
            <a:pPr>
              <a:lnSpc>
                <a:spcPct val="80000"/>
              </a:lnSpc>
            </a:pPr>
            <a:r>
              <a:rPr lang="pt-BR" altLang="pt-BR" dirty="0"/>
              <a:t>Comenta-se, com frequência, a respeito de ...</a:t>
            </a:r>
          </a:p>
          <a:p>
            <a:pPr>
              <a:lnSpc>
                <a:spcPct val="80000"/>
              </a:lnSpc>
            </a:pPr>
            <a:r>
              <a:rPr lang="pt-BR" altLang="pt-BR" dirty="0"/>
              <a:t>Não raro, toma-se conhecimento, por meio de ..., de</a:t>
            </a:r>
          </a:p>
          <a:p>
            <a:pPr>
              <a:lnSpc>
                <a:spcPct val="80000"/>
              </a:lnSpc>
            </a:pPr>
            <a:r>
              <a:rPr lang="pt-BR" altLang="pt-BR" dirty="0"/>
              <a:t>Apesar de muitos acreditarem que .... (refutação)</a:t>
            </a:r>
          </a:p>
          <a:p>
            <a:pPr>
              <a:lnSpc>
                <a:spcPct val="80000"/>
              </a:lnSpc>
            </a:pPr>
            <a:r>
              <a:rPr lang="pt-BR" altLang="pt-BR" dirty="0"/>
              <a:t>Ao contrário do que muitos acreditam ... (refutação)</a:t>
            </a:r>
          </a:p>
          <a:p>
            <a:pPr>
              <a:lnSpc>
                <a:spcPct val="80000"/>
              </a:lnSpc>
            </a:pPr>
            <a:r>
              <a:rPr lang="pt-BR" altLang="pt-BR" dirty="0"/>
              <a:t>Pode-se afirmar que, em razão de ...( devido a, pelo ) ...</a:t>
            </a:r>
          </a:p>
          <a:p>
            <a:pPr>
              <a:lnSpc>
                <a:spcPct val="80000"/>
              </a:lnSpc>
            </a:pPr>
            <a:r>
              <a:rPr lang="pt-BR" altLang="pt-BR" dirty="0"/>
              <a:t>Ao fazer uma análise da sociedade, busca-se descobrir as causas de ....</a:t>
            </a:r>
          </a:p>
          <a:p>
            <a:pPr>
              <a:lnSpc>
                <a:spcPct val="80000"/>
              </a:lnSpc>
            </a:pPr>
            <a:r>
              <a:rPr lang="pt-BR" altLang="pt-BR" dirty="0"/>
              <a:t>Talvez seja difícil dizer o motivo pelo qual ...</a:t>
            </a:r>
          </a:p>
          <a:p>
            <a:pPr>
              <a:lnSpc>
                <a:spcPct val="80000"/>
              </a:lnSpc>
            </a:pPr>
            <a:r>
              <a:rPr lang="pt-BR" altLang="pt-BR" dirty="0"/>
              <a:t>Ao analisar o (a, os, as) ... , é possível conhecer o (a, os, as) .... , pois ...</a:t>
            </a:r>
          </a:p>
          <a:p>
            <a:endParaRPr lang="pt-BR" dirty="0"/>
          </a:p>
        </p:txBody>
      </p:sp>
    </p:spTree>
    <p:extLst>
      <p:ext uri="{BB962C8B-B14F-4D97-AF65-F5344CB8AC3E}">
        <p14:creationId xmlns:p14="http://schemas.microsoft.com/office/powerpoint/2010/main" val="16886026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262288-D352-40F9-90DE-B9E12AEA3009}"/>
              </a:ext>
            </a:extLst>
          </p:cNvPr>
          <p:cNvSpPr>
            <a:spLocks noGrp="1"/>
          </p:cNvSpPr>
          <p:nvPr>
            <p:ph type="title"/>
          </p:nvPr>
        </p:nvSpPr>
        <p:spPr>
          <a:xfrm>
            <a:off x="989350" y="234533"/>
            <a:ext cx="10882860" cy="756067"/>
          </a:xfrm>
        </p:spPr>
        <p:txBody>
          <a:bodyPr/>
          <a:lstStyle/>
          <a:p>
            <a:r>
              <a:rPr lang="pt-BR" dirty="0"/>
              <a:t>FRASES-MODELO PARA DESENVOLVIMENTO</a:t>
            </a:r>
          </a:p>
        </p:txBody>
      </p:sp>
      <p:sp>
        <p:nvSpPr>
          <p:cNvPr id="3" name="Espaço Reservado para Conteúdo 2">
            <a:extLst>
              <a:ext uri="{FF2B5EF4-FFF2-40B4-BE49-F238E27FC236}">
                <a16:creationId xmlns:a16="http://schemas.microsoft.com/office/drawing/2014/main" id="{7EBCF2AA-2B35-4A04-9923-6C2695CD3E5C}"/>
              </a:ext>
            </a:extLst>
          </p:cNvPr>
          <p:cNvSpPr>
            <a:spLocks noGrp="1"/>
          </p:cNvSpPr>
          <p:nvPr>
            <p:ph idx="1"/>
          </p:nvPr>
        </p:nvSpPr>
        <p:spPr>
          <a:xfrm>
            <a:off x="989350" y="990599"/>
            <a:ext cx="10213300" cy="5632867"/>
          </a:xfrm>
        </p:spPr>
        <p:txBody>
          <a:bodyPr>
            <a:normAutofit fontScale="92500" lnSpcReduction="10000"/>
          </a:bodyPr>
          <a:lstStyle/>
          <a:p>
            <a:pPr marL="0" indent="0">
              <a:buNone/>
            </a:pPr>
            <a:r>
              <a:rPr lang="pt-BR" altLang="pt-BR" dirty="0"/>
              <a:t>Parágrafo de causa e consequência:</a:t>
            </a:r>
          </a:p>
          <a:p>
            <a:r>
              <a:rPr lang="pt-BR" altLang="pt-BR" dirty="0"/>
              <a:t>Ao se examinarem alguns ..., Verifica-se que ... . Pode-se mencionar, por exemplo, ...</a:t>
            </a:r>
          </a:p>
          <a:p>
            <a:r>
              <a:rPr lang="pt-BR" altLang="pt-BR" dirty="0"/>
              <a:t>Em consequência disso, vê-se, a todo instante, ...</a:t>
            </a:r>
          </a:p>
          <a:p>
            <a:pPr marL="0" indent="0">
              <a:buNone/>
            </a:pPr>
            <a:r>
              <a:rPr lang="pt-BR" altLang="pt-BR" dirty="0"/>
              <a:t>Parágrafo de pós e contras:</a:t>
            </a:r>
          </a:p>
          <a:p>
            <a:pPr algn="just"/>
            <a:r>
              <a:rPr lang="pt-BR" altLang="pt-BR" dirty="0"/>
              <a:t>Alguns argumentam que .... . Além disso ... . Isso sem contar que ....</a:t>
            </a:r>
          </a:p>
          <a:p>
            <a:pPr algn="just"/>
            <a:r>
              <a:rPr lang="pt-BR" altLang="pt-BR" dirty="0"/>
              <a:t>Outros, porém, ..... . Há registros históricos de ....... que .......</a:t>
            </a:r>
          </a:p>
          <a:p>
            <a:pPr marL="0" indent="0" algn="just">
              <a:buNone/>
            </a:pPr>
            <a:r>
              <a:rPr lang="pt-BR" altLang="pt-BR" dirty="0"/>
              <a:t>Parágrafo de trajetória histórica: </a:t>
            </a:r>
          </a:p>
          <a:p>
            <a:pPr algn="just">
              <a:lnSpc>
                <a:spcPct val="90000"/>
              </a:lnSpc>
            </a:pPr>
            <a:r>
              <a:rPr lang="pt-BR" altLang="pt-BR" dirty="0"/>
              <a:t>Antigamente, quando ... , percebia-se que...</a:t>
            </a:r>
          </a:p>
          <a:p>
            <a:pPr algn="just">
              <a:lnSpc>
                <a:spcPct val="90000"/>
              </a:lnSpc>
            </a:pPr>
            <a:r>
              <a:rPr lang="pt-BR" altLang="pt-BR" dirty="0"/>
              <a:t>Atualmente, observa-se que ...</a:t>
            </a:r>
          </a:p>
          <a:p>
            <a:pPr algn="just">
              <a:lnSpc>
                <a:spcPct val="90000"/>
              </a:lnSpc>
            </a:pPr>
            <a:r>
              <a:rPr lang="pt-BR" altLang="pt-BR" dirty="0"/>
              <a:t>Em consequência disso, nota-se ...</a:t>
            </a:r>
          </a:p>
          <a:p>
            <a:pPr marL="0" indent="0" algn="just">
              <a:lnSpc>
                <a:spcPct val="90000"/>
              </a:lnSpc>
              <a:buNone/>
            </a:pPr>
            <a:r>
              <a:rPr lang="pt-BR" altLang="pt-BR" dirty="0"/>
              <a:t>Outras frases:</a:t>
            </a:r>
            <a:endParaRPr lang="pt-BR" altLang="pt-BR" b="1" dirty="0"/>
          </a:p>
          <a:p>
            <a:pPr algn="just">
              <a:lnSpc>
                <a:spcPct val="90000"/>
              </a:lnSpc>
            </a:pPr>
            <a:r>
              <a:rPr lang="pt-BR" altLang="pt-BR" dirty="0"/>
              <a:t>Dentre os inúmeros motivos que levaram o ... ...é incontestável que ...</a:t>
            </a:r>
          </a:p>
          <a:p>
            <a:pPr algn="just">
              <a:lnSpc>
                <a:spcPct val="90000"/>
              </a:lnSpc>
            </a:pPr>
            <a:r>
              <a:rPr lang="pt-BR" altLang="pt-BR" dirty="0"/>
              <a:t>A observação crítica de fatos históricos revela o porquê de ... ..</a:t>
            </a:r>
          </a:p>
          <a:p>
            <a:pPr algn="just">
              <a:lnSpc>
                <a:spcPct val="90000"/>
              </a:lnSpc>
            </a:pPr>
            <a:r>
              <a:rPr lang="pt-BR" altLang="pt-BR" dirty="0"/>
              <a:t>Fazendo um estudo de ... ... , percebe-se, por meio de ... </a:t>
            </a:r>
          </a:p>
          <a:p>
            <a:pPr marL="0" indent="0" algn="just">
              <a:buNone/>
            </a:pPr>
            <a:endParaRPr lang="pt-BR" altLang="pt-BR" dirty="0"/>
          </a:p>
          <a:p>
            <a:pPr marL="0" indent="0">
              <a:buNone/>
            </a:pPr>
            <a:endParaRPr lang="pt-BR" altLang="pt-BR" dirty="0"/>
          </a:p>
          <a:p>
            <a:endParaRPr lang="pt-BR" dirty="0"/>
          </a:p>
        </p:txBody>
      </p:sp>
    </p:spTree>
    <p:extLst>
      <p:ext uri="{BB962C8B-B14F-4D97-AF65-F5344CB8AC3E}">
        <p14:creationId xmlns:p14="http://schemas.microsoft.com/office/powerpoint/2010/main" val="41001904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262288-D352-40F9-90DE-B9E12AEA3009}"/>
              </a:ext>
            </a:extLst>
          </p:cNvPr>
          <p:cNvSpPr>
            <a:spLocks noGrp="1"/>
          </p:cNvSpPr>
          <p:nvPr>
            <p:ph type="title"/>
          </p:nvPr>
        </p:nvSpPr>
        <p:spPr>
          <a:xfrm>
            <a:off x="989350" y="234533"/>
            <a:ext cx="10882860" cy="756067"/>
          </a:xfrm>
        </p:spPr>
        <p:txBody>
          <a:bodyPr/>
          <a:lstStyle/>
          <a:p>
            <a:r>
              <a:rPr lang="pt-BR" dirty="0"/>
              <a:t>FRASES-MODELO PARA CONCLUSÃO</a:t>
            </a:r>
          </a:p>
        </p:txBody>
      </p:sp>
      <p:sp>
        <p:nvSpPr>
          <p:cNvPr id="3" name="Espaço Reservado para Conteúdo 2">
            <a:extLst>
              <a:ext uri="{FF2B5EF4-FFF2-40B4-BE49-F238E27FC236}">
                <a16:creationId xmlns:a16="http://schemas.microsoft.com/office/drawing/2014/main" id="{7EBCF2AA-2B35-4A04-9923-6C2695CD3E5C}"/>
              </a:ext>
            </a:extLst>
          </p:cNvPr>
          <p:cNvSpPr>
            <a:spLocks noGrp="1"/>
          </p:cNvSpPr>
          <p:nvPr>
            <p:ph idx="1"/>
          </p:nvPr>
        </p:nvSpPr>
        <p:spPr>
          <a:xfrm>
            <a:off x="989350" y="990599"/>
            <a:ext cx="10213300" cy="5632867"/>
          </a:xfrm>
        </p:spPr>
        <p:txBody>
          <a:bodyPr>
            <a:normAutofit/>
          </a:bodyPr>
          <a:lstStyle/>
          <a:p>
            <a:pPr algn="just">
              <a:lnSpc>
                <a:spcPct val="80000"/>
              </a:lnSpc>
            </a:pPr>
            <a:r>
              <a:rPr lang="pt-BR" altLang="pt-BR" dirty="0"/>
              <a:t>Em virtude dos fatos mencionados ...</a:t>
            </a:r>
          </a:p>
          <a:p>
            <a:pPr algn="just">
              <a:lnSpc>
                <a:spcPct val="80000"/>
              </a:lnSpc>
            </a:pPr>
            <a:r>
              <a:rPr lang="pt-BR" altLang="pt-BR" dirty="0"/>
              <a:t>Por isso tudo ...</a:t>
            </a:r>
          </a:p>
          <a:p>
            <a:pPr algn="just">
              <a:lnSpc>
                <a:spcPct val="80000"/>
              </a:lnSpc>
            </a:pPr>
            <a:r>
              <a:rPr lang="pt-BR" altLang="pt-BR" dirty="0"/>
              <a:t>Levando-se em consideração esses aspectos ...</a:t>
            </a:r>
          </a:p>
          <a:p>
            <a:pPr algn="just">
              <a:lnSpc>
                <a:spcPct val="80000"/>
              </a:lnSpc>
            </a:pPr>
            <a:r>
              <a:rPr lang="pt-BR" altLang="pt-BR" dirty="0"/>
              <a:t>Dessa forma ...</a:t>
            </a:r>
          </a:p>
          <a:p>
            <a:pPr algn="just">
              <a:lnSpc>
                <a:spcPct val="80000"/>
              </a:lnSpc>
            </a:pPr>
            <a:r>
              <a:rPr lang="pt-BR" altLang="pt-BR" dirty="0"/>
              <a:t>Em vista dos argumentos apresentados ...</a:t>
            </a:r>
          </a:p>
          <a:p>
            <a:pPr algn="just">
              <a:lnSpc>
                <a:spcPct val="80000"/>
              </a:lnSpc>
            </a:pPr>
            <a:r>
              <a:rPr lang="pt-BR" altLang="pt-BR" dirty="0"/>
              <a:t>Dado o exposto ...</a:t>
            </a:r>
          </a:p>
          <a:p>
            <a:pPr algn="just">
              <a:lnSpc>
                <a:spcPct val="80000"/>
              </a:lnSpc>
            </a:pPr>
            <a:r>
              <a:rPr lang="pt-BR" altLang="pt-BR" dirty="0"/>
              <a:t>Tendo em vista os aspectos observados ...</a:t>
            </a:r>
          </a:p>
          <a:p>
            <a:pPr algn="just">
              <a:lnSpc>
                <a:spcPct val="80000"/>
              </a:lnSpc>
            </a:pPr>
            <a:r>
              <a:rPr lang="pt-BR" altLang="pt-BR" dirty="0"/>
              <a:t>Levando-se em conta o que foi observado ...</a:t>
            </a:r>
          </a:p>
          <a:p>
            <a:pPr algn="just">
              <a:lnSpc>
                <a:spcPct val="80000"/>
              </a:lnSpc>
            </a:pPr>
            <a:r>
              <a:rPr lang="pt-BR" altLang="pt-BR" dirty="0"/>
              <a:t>Em virtude do que foi mencionado ...</a:t>
            </a:r>
          </a:p>
          <a:p>
            <a:pPr algn="just">
              <a:lnSpc>
                <a:spcPct val="80000"/>
              </a:lnSpc>
            </a:pPr>
            <a:r>
              <a:rPr lang="pt-BR" altLang="pt-BR" dirty="0"/>
              <a:t>Por todos esses aspectos ...</a:t>
            </a:r>
          </a:p>
          <a:p>
            <a:pPr algn="just">
              <a:lnSpc>
                <a:spcPct val="80000"/>
              </a:lnSpc>
            </a:pPr>
            <a:r>
              <a:rPr lang="pt-BR" altLang="pt-BR" dirty="0"/>
              <a:t>Pela observação dos aspectos analisados ...</a:t>
            </a:r>
          </a:p>
          <a:p>
            <a:pPr algn="just">
              <a:lnSpc>
                <a:spcPct val="80000"/>
              </a:lnSpc>
            </a:pPr>
            <a:r>
              <a:rPr lang="pt-BR" altLang="pt-BR" dirty="0"/>
              <a:t>Portanto ... / logo ... / então ...</a:t>
            </a:r>
          </a:p>
          <a:p>
            <a:pPr marL="0" indent="0">
              <a:buNone/>
            </a:pPr>
            <a:endParaRPr lang="pt-BR" altLang="pt-BR" dirty="0"/>
          </a:p>
          <a:p>
            <a:endParaRPr lang="pt-BR" dirty="0"/>
          </a:p>
        </p:txBody>
      </p:sp>
    </p:spTree>
    <p:extLst>
      <p:ext uri="{BB962C8B-B14F-4D97-AF65-F5344CB8AC3E}">
        <p14:creationId xmlns:p14="http://schemas.microsoft.com/office/powerpoint/2010/main" val="5715207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678C1E-E75E-4E9C-A410-22DE24FBBD81}"/>
              </a:ext>
            </a:extLst>
          </p:cNvPr>
          <p:cNvSpPr>
            <a:spLocks noGrp="1"/>
          </p:cNvSpPr>
          <p:nvPr>
            <p:ph type="title"/>
          </p:nvPr>
        </p:nvSpPr>
        <p:spPr/>
        <p:txBody>
          <a:bodyPr/>
          <a:lstStyle/>
          <a:p>
            <a:r>
              <a:rPr lang="pt-BR" dirty="0"/>
              <a:t>ARGUMENTAÇÃO</a:t>
            </a:r>
          </a:p>
        </p:txBody>
      </p:sp>
      <p:sp>
        <p:nvSpPr>
          <p:cNvPr id="3" name="Espaço Reservado para Conteúdo 2">
            <a:extLst>
              <a:ext uri="{FF2B5EF4-FFF2-40B4-BE49-F238E27FC236}">
                <a16:creationId xmlns:a16="http://schemas.microsoft.com/office/drawing/2014/main" id="{A8BD6761-5BF1-49B4-B181-B65DBE330D32}"/>
              </a:ext>
            </a:extLst>
          </p:cNvPr>
          <p:cNvSpPr>
            <a:spLocks noGrp="1"/>
          </p:cNvSpPr>
          <p:nvPr>
            <p:ph idx="1"/>
          </p:nvPr>
        </p:nvSpPr>
        <p:spPr>
          <a:xfrm>
            <a:off x="1371600" y="1454046"/>
            <a:ext cx="9601200" cy="4413354"/>
          </a:xfrm>
        </p:spPr>
        <p:txBody>
          <a:bodyPr>
            <a:normAutofit/>
          </a:bodyPr>
          <a:lstStyle/>
          <a:p>
            <a:r>
              <a:rPr lang="pt-BR" sz="2800" dirty="0"/>
              <a:t>Argumento de autoridade</a:t>
            </a:r>
          </a:p>
          <a:p>
            <a:r>
              <a:rPr lang="pt-BR" sz="2800" dirty="0"/>
              <a:t>Argumento de raciocínio lógico</a:t>
            </a:r>
          </a:p>
          <a:p>
            <a:r>
              <a:rPr lang="pt-BR" sz="2800" dirty="0"/>
              <a:t>Argumento de exemplificação</a:t>
            </a:r>
          </a:p>
          <a:p>
            <a:r>
              <a:rPr lang="pt-BR" sz="2800" dirty="0"/>
              <a:t>Argumento de provas concretas</a:t>
            </a:r>
          </a:p>
          <a:p>
            <a:r>
              <a:rPr lang="pt-BR" sz="2800" dirty="0"/>
              <a:t>Argumento por analogia</a:t>
            </a:r>
          </a:p>
        </p:txBody>
      </p:sp>
    </p:spTree>
    <p:extLst>
      <p:ext uri="{BB962C8B-B14F-4D97-AF65-F5344CB8AC3E}">
        <p14:creationId xmlns:p14="http://schemas.microsoft.com/office/powerpoint/2010/main" val="934980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A8E0EA-F4D6-4070-807F-CD4CFAFD965D}"/>
              </a:ext>
            </a:extLst>
          </p:cNvPr>
          <p:cNvSpPr>
            <a:spLocks noGrp="1"/>
          </p:cNvSpPr>
          <p:nvPr>
            <p:ph type="title"/>
          </p:nvPr>
        </p:nvSpPr>
        <p:spPr>
          <a:xfrm>
            <a:off x="1371599" y="685800"/>
            <a:ext cx="10050905" cy="1485900"/>
          </a:xfrm>
        </p:spPr>
        <p:txBody>
          <a:bodyPr/>
          <a:lstStyle/>
          <a:p>
            <a:r>
              <a:rPr lang="pt-BR" b="1" dirty="0"/>
              <a:t>O TEXTO DISSERTATIVO-ARGUMENTATIVO</a:t>
            </a:r>
          </a:p>
        </p:txBody>
      </p:sp>
      <p:sp>
        <p:nvSpPr>
          <p:cNvPr id="3" name="Espaço Reservado para Conteúdo 2">
            <a:extLst>
              <a:ext uri="{FF2B5EF4-FFF2-40B4-BE49-F238E27FC236}">
                <a16:creationId xmlns:a16="http://schemas.microsoft.com/office/drawing/2014/main" id="{5661A9AE-3F08-47BF-A35F-9DE61D01381A}"/>
              </a:ext>
            </a:extLst>
          </p:cNvPr>
          <p:cNvSpPr>
            <a:spLocks noGrp="1"/>
          </p:cNvSpPr>
          <p:nvPr>
            <p:ph idx="1"/>
          </p:nvPr>
        </p:nvSpPr>
        <p:spPr>
          <a:xfrm>
            <a:off x="1049311" y="1439056"/>
            <a:ext cx="10538086" cy="5418944"/>
          </a:xfrm>
        </p:spPr>
        <p:txBody>
          <a:bodyPr/>
          <a:lstStyle/>
          <a:p>
            <a:pPr marL="0" indent="0" algn="just">
              <a:buNone/>
            </a:pPr>
            <a:r>
              <a:rPr lang="pt-BR" dirty="0"/>
              <a:t>O texto dissertativo argumentativo tem como principais características a apresentação de um raciocínio, a defesa de um ponto de vista ou o questionamento de uma determinada realidade. O autor se vale de argumentos, de fatos, de dados, que servirão para ajudar a justificar as ideias que ele irá desenvolver. As três características básicas de um texto dissertativo são:</a:t>
            </a:r>
          </a:p>
          <a:p>
            <a:pPr algn="just" fontAlgn="base"/>
            <a:r>
              <a:rPr lang="pt-BR" dirty="0"/>
              <a:t>Apresentação do ponto de vista</a:t>
            </a:r>
          </a:p>
          <a:p>
            <a:pPr algn="just" fontAlgn="base"/>
            <a:r>
              <a:rPr lang="pt-BR" dirty="0"/>
              <a:t>Discussão dos argumentos</a:t>
            </a:r>
          </a:p>
          <a:p>
            <a:pPr algn="just" fontAlgn="base"/>
            <a:r>
              <a:rPr lang="pt-BR" dirty="0"/>
              <a:t>Análise crítica do texto</a:t>
            </a:r>
          </a:p>
          <a:p>
            <a:pPr marL="0" indent="0" algn="just">
              <a:buNone/>
            </a:pPr>
            <a:r>
              <a:rPr lang="pt-BR" dirty="0"/>
              <a:t>O objetivo do texto argumentativo-dissertativo é convencer o receptor das ideias apresentadas pelo autor. Assim, o primeiro passo é buscar conhecimento sobre o tema. Também é preciso ter em mente que argumentar não é informar, mas convencer o leitor por meio de argumentos convincentes, baseados em fatos. O texto dissertativo argumentativo discorre sobre ideias.</a:t>
            </a:r>
          </a:p>
        </p:txBody>
      </p:sp>
    </p:spTree>
    <p:extLst>
      <p:ext uri="{BB962C8B-B14F-4D97-AF65-F5344CB8AC3E}">
        <p14:creationId xmlns:p14="http://schemas.microsoft.com/office/powerpoint/2010/main" val="17857594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88597A-9C8E-43DA-BD5C-DE3B0F6ABEF4}"/>
              </a:ext>
            </a:extLst>
          </p:cNvPr>
          <p:cNvSpPr>
            <a:spLocks noGrp="1"/>
          </p:cNvSpPr>
          <p:nvPr>
            <p:ph type="title"/>
          </p:nvPr>
        </p:nvSpPr>
        <p:spPr/>
        <p:txBody>
          <a:bodyPr/>
          <a:lstStyle/>
          <a:p>
            <a:r>
              <a:rPr lang="pt-BR" dirty="0"/>
              <a:t>ARGUMENTO DE AUTORIDADE</a:t>
            </a:r>
          </a:p>
        </p:txBody>
      </p:sp>
      <p:sp>
        <p:nvSpPr>
          <p:cNvPr id="3" name="Espaço Reservado para Conteúdo 2">
            <a:extLst>
              <a:ext uri="{FF2B5EF4-FFF2-40B4-BE49-F238E27FC236}">
                <a16:creationId xmlns:a16="http://schemas.microsoft.com/office/drawing/2014/main" id="{CB929414-36F9-45BA-9A20-CDBCD9101EBF}"/>
              </a:ext>
            </a:extLst>
          </p:cNvPr>
          <p:cNvSpPr>
            <a:spLocks noGrp="1"/>
          </p:cNvSpPr>
          <p:nvPr>
            <p:ph idx="1"/>
          </p:nvPr>
        </p:nvSpPr>
        <p:spPr>
          <a:xfrm>
            <a:off x="1219200" y="1633928"/>
            <a:ext cx="9753600" cy="4233472"/>
          </a:xfrm>
        </p:spPr>
        <p:txBody>
          <a:bodyPr>
            <a:normAutofit/>
          </a:bodyPr>
          <a:lstStyle/>
          <a:p>
            <a:pPr algn="just"/>
            <a:r>
              <a:rPr lang="pt-BR" sz="2800" dirty="0"/>
              <a:t>Ocorre quando uma frase ou uma ideia de um filósofo, um artista, uma instituição de pesquisa é citado no texto. </a:t>
            </a:r>
          </a:p>
          <a:p>
            <a:pPr algn="just"/>
            <a:r>
              <a:rPr lang="pt-BR" sz="2800" dirty="0"/>
              <a:t>Esse tipo de argumento é um grande diferencial, pois revela que o candidato tem conhecimento da historia e da atualidade. </a:t>
            </a:r>
          </a:p>
          <a:p>
            <a:pPr algn="just"/>
            <a:r>
              <a:rPr lang="pt-BR" sz="2800" dirty="0"/>
              <a:t>O indivíduo ou a instituição citados precisam ser publicamente reconhecida como autoridade na área. </a:t>
            </a:r>
          </a:p>
        </p:txBody>
      </p:sp>
    </p:spTree>
    <p:extLst>
      <p:ext uri="{BB962C8B-B14F-4D97-AF65-F5344CB8AC3E}">
        <p14:creationId xmlns:p14="http://schemas.microsoft.com/office/powerpoint/2010/main" val="39508248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88597A-9C8E-43DA-BD5C-DE3B0F6ABEF4}"/>
              </a:ext>
            </a:extLst>
          </p:cNvPr>
          <p:cNvSpPr>
            <a:spLocks noGrp="1"/>
          </p:cNvSpPr>
          <p:nvPr>
            <p:ph type="title"/>
          </p:nvPr>
        </p:nvSpPr>
        <p:spPr/>
        <p:txBody>
          <a:bodyPr/>
          <a:lstStyle/>
          <a:p>
            <a:r>
              <a:rPr lang="pt-BR" dirty="0"/>
              <a:t>ARGUMENTO POR RACIOCÍNIO LÓGICO</a:t>
            </a:r>
          </a:p>
        </p:txBody>
      </p:sp>
      <p:sp>
        <p:nvSpPr>
          <p:cNvPr id="3" name="Espaço Reservado para Conteúdo 2">
            <a:extLst>
              <a:ext uri="{FF2B5EF4-FFF2-40B4-BE49-F238E27FC236}">
                <a16:creationId xmlns:a16="http://schemas.microsoft.com/office/drawing/2014/main" id="{CB929414-36F9-45BA-9A20-CDBCD9101EBF}"/>
              </a:ext>
            </a:extLst>
          </p:cNvPr>
          <p:cNvSpPr>
            <a:spLocks noGrp="1"/>
          </p:cNvSpPr>
          <p:nvPr>
            <p:ph idx="1"/>
          </p:nvPr>
        </p:nvSpPr>
        <p:spPr>
          <a:xfrm>
            <a:off x="1219200" y="1633928"/>
            <a:ext cx="9753600" cy="4233472"/>
          </a:xfrm>
        </p:spPr>
        <p:txBody>
          <a:bodyPr>
            <a:normAutofit/>
          </a:bodyPr>
          <a:lstStyle/>
          <a:p>
            <a:pPr algn="just"/>
            <a:r>
              <a:rPr lang="pt-BR" sz="2800" dirty="0"/>
              <a:t>Se você tiver boa criatividade e visão crítica, sua </a:t>
            </a:r>
            <a:r>
              <a:rPr lang="pt-BR" sz="2800" b="1" dirty="0"/>
              <a:t>ideia</a:t>
            </a:r>
            <a:r>
              <a:rPr lang="pt-BR" sz="2800" dirty="0"/>
              <a:t> expressa na </a:t>
            </a:r>
            <a:r>
              <a:rPr lang="pt-BR" sz="2800" b="1" dirty="0"/>
              <a:t>linha de raciocínio</a:t>
            </a:r>
            <a:r>
              <a:rPr lang="pt-BR" sz="2800" dirty="0"/>
              <a:t> será validada pelo leitor.</a:t>
            </a:r>
          </a:p>
          <a:p>
            <a:pPr algn="just"/>
            <a:r>
              <a:rPr lang="pt-BR" sz="2800" dirty="0"/>
              <a:t>Para isso, é necessário traçar uma relação de causa e consequência, com base nos seus conhecimentos.</a:t>
            </a:r>
          </a:p>
        </p:txBody>
      </p:sp>
    </p:spTree>
    <p:extLst>
      <p:ext uri="{BB962C8B-B14F-4D97-AF65-F5344CB8AC3E}">
        <p14:creationId xmlns:p14="http://schemas.microsoft.com/office/powerpoint/2010/main" val="4141488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88597A-9C8E-43DA-BD5C-DE3B0F6ABEF4}"/>
              </a:ext>
            </a:extLst>
          </p:cNvPr>
          <p:cNvSpPr>
            <a:spLocks noGrp="1"/>
          </p:cNvSpPr>
          <p:nvPr>
            <p:ph type="title"/>
          </p:nvPr>
        </p:nvSpPr>
        <p:spPr/>
        <p:txBody>
          <a:bodyPr/>
          <a:lstStyle/>
          <a:p>
            <a:r>
              <a:rPr lang="pt-BR" dirty="0"/>
              <a:t>ARGUMENTO DE EXEMPLIFICAÇÃO</a:t>
            </a:r>
          </a:p>
        </p:txBody>
      </p:sp>
      <p:sp>
        <p:nvSpPr>
          <p:cNvPr id="3" name="Espaço Reservado para Conteúdo 2">
            <a:extLst>
              <a:ext uri="{FF2B5EF4-FFF2-40B4-BE49-F238E27FC236}">
                <a16:creationId xmlns:a16="http://schemas.microsoft.com/office/drawing/2014/main" id="{CB929414-36F9-45BA-9A20-CDBCD9101EBF}"/>
              </a:ext>
            </a:extLst>
          </p:cNvPr>
          <p:cNvSpPr>
            <a:spLocks noGrp="1"/>
          </p:cNvSpPr>
          <p:nvPr>
            <p:ph idx="1"/>
          </p:nvPr>
        </p:nvSpPr>
        <p:spPr>
          <a:xfrm>
            <a:off x="1219200" y="1633928"/>
            <a:ext cx="10143344" cy="4233472"/>
          </a:xfrm>
        </p:spPr>
        <p:txBody>
          <a:bodyPr>
            <a:normAutofit/>
          </a:bodyPr>
          <a:lstStyle/>
          <a:p>
            <a:pPr fontAlgn="base"/>
            <a:r>
              <a:rPr lang="pt-BR" sz="2800" dirty="0"/>
              <a:t>Serve para ilustrar a sua ideia e é muito útil para quem não domina o assunto abordado no tema permitindo a utilização de conhecimentos comuns.</a:t>
            </a:r>
          </a:p>
          <a:p>
            <a:pPr fontAlgn="base"/>
            <a:r>
              <a:rPr lang="pt-BR" sz="2800" dirty="0"/>
              <a:t>Quando o tema é pouco palpável, como por exemplo, filosofia e textos muito teóricos, o argumento de exemplificação e fundamental para ajudar o leitor a entender a mensagem,</a:t>
            </a:r>
          </a:p>
        </p:txBody>
      </p:sp>
    </p:spTree>
    <p:extLst>
      <p:ext uri="{BB962C8B-B14F-4D97-AF65-F5344CB8AC3E}">
        <p14:creationId xmlns:p14="http://schemas.microsoft.com/office/powerpoint/2010/main" val="25841804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88597A-9C8E-43DA-BD5C-DE3B0F6ABEF4}"/>
              </a:ext>
            </a:extLst>
          </p:cNvPr>
          <p:cNvSpPr>
            <a:spLocks noGrp="1"/>
          </p:cNvSpPr>
          <p:nvPr>
            <p:ph type="title"/>
          </p:nvPr>
        </p:nvSpPr>
        <p:spPr/>
        <p:txBody>
          <a:bodyPr/>
          <a:lstStyle/>
          <a:p>
            <a:r>
              <a:rPr lang="pt-BR" dirty="0"/>
              <a:t>ARGUMENTO DE PROVAS CONCRETAS</a:t>
            </a:r>
          </a:p>
        </p:txBody>
      </p:sp>
      <p:sp>
        <p:nvSpPr>
          <p:cNvPr id="3" name="Espaço Reservado para Conteúdo 2">
            <a:extLst>
              <a:ext uri="{FF2B5EF4-FFF2-40B4-BE49-F238E27FC236}">
                <a16:creationId xmlns:a16="http://schemas.microsoft.com/office/drawing/2014/main" id="{CB929414-36F9-45BA-9A20-CDBCD9101EBF}"/>
              </a:ext>
            </a:extLst>
          </p:cNvPr>
          <p:cNvSpPr>
            <a:spLocks noGrp="1"/>
          </p:cNvSpPr>
          <p:nvPr>
            <p:ph idx="1"/>
          </p:nvPr>
        </p:nvSpPr>
        <p:spPr>
          <a:xfrm>
            <a:off x="1219200" y="1633928"/>
            <a:ext cx="10143344" cy="4233472"/>
          </a:xfrm>
        </p:spPr>
        <p:txBody>
          <a:bodyPr>
            <a:normAutofit/>
          </a:bodyPr>
          <a:lstStyle/>
          <a:p>
            <a:pPr algn="just" fontAlgn="base"/>
            <a:r>
              <a:rPr lang="pt-BR" sz="3600" dirty="0"/>
              <a:t>Apresentação de fatos de fontes confiáveis que evidenciem a ideia. Podem ser dados, estatísticas, fatos, percentuais.</a:t>
            </a:r>
          </a:p>
          <a:p>
            <a:pPr algn="just" fontAlgn="base"/>
            <a:r>
              <a:rPr lang="pt-BR" sz="3600" dirty="0"/>
              <a:t>É um recurso poderosíssimo por ser incontestável, também é fundamental quando o objetivo é contrapor alguma ideia.</a:t>
            </a:r>
          </a:p>
        </p:txBody>
      </p:sp>
    </p:spTree>
    <p:extLst>
      <p:ext uri="{BB962C8B-B14F-4D97-AF65-F5344CB8AC3E}">
        <p14:creationId xmlns:p14="http://schemas.microsoft.com/office/powerpoint/2010/main" val="37594037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88597A-9C8E-43DA-BD5C-DE3B0F6ABEF4}"/>
              </a:ext>
            </a:extLst>
          </p:cNvPr>
          <p:cNvSpPr>
            <a:spLocks noGrp="1"/>
          </p:cNvSpPr>
          <p:nvPr>
            <p:ph type="title"/>
          </p:nvPr>
        </p:nvSpPr>
        <p:spPr/>
        <p:txBody>
          <a:bodyPr/>
          <a:lstStyle/>
          <a:p>
            <a:r>
              <a:rPr lang="pt-BR" dirty="0"/>
              <a:t>ARGUMENTO POR ANALOGIA</a:t>
            </a:r>
          </a:p>
        </p:txBody>
      </p:sp>
      <p:sp>
        <p:nvSpPr>
          <p:cNvPr id="3" name="Espaço Reservado para Conteúdo 2">
            <a:extLst>
              <a:ext uri="{FF2B5EF4-FFF2-40B4-BE49-F238E27FC236}">
                <a16:creationId xmlns:a16="http://schemas.microsoft.com/office/drawing/2014/main" id="{CB929414-36F9-45BA-9A20-CDBCD9101EBF}"/>
              </a:ext>
            </a:extLst>
          </p:cNvPr>
          <p:cNvSpPr>
            <a:spLocks noGrp="1"/>
          </p:cNvSpPr>
          <p:nvPr>
            <p:ph idx="1"/>
          </p:nvPr>
        </p:nvSpPr>
        <p:spPr>
          <a:xfrm>
            <a:off x="1219200" y="1633928"/>
            <a:ext cx="10143344" cy="4233472"/>
          </a:xfrm>
        </p:spPr>
        <p:txBody>
          <a:bodyPr>
            <a:normAutofit/>
          </a:bodyPr>
          <a:lstStyle/>
          <a:p>
            <a:pPr algn="just" fontAlgn="base"/>
            <a:r>
              <a:rPr lang="pt-BR" sz="3200" dirty="0"/>
              <a:t>Ocorre quando se compara de uma situação, hipotética ou verdadeira, à sua realidade. Utilizada geralmente quando o interlocutor pressupõe que os dois casos são parecidos e devem ser tratados da mesma maneira.</a:t>
            </a:r>
            <a:endParaRPr lang="pt-BR" sz="4800" dirty="0"/>
          </a:p>
        </p:txBody>
      </p:sp>
    </p:spTree>
    <p:extLst>
      <p:ext uri="{BB962C8B-B14F-4D97-AF65-F5344CB8AC3E}">
        <p14:creationId xmlns:p14="http://schemas.microsoft.com/office/powerpoint/2010/main" val="4394411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88597A-9C8E-43DA-BD5C-DE3B0F6ABEF4}"/>
              </a:ext>
            </a:extLst>
          </p:cNvPr>
          <p:cNvSpPr>
            <a:spLocks noGrp="1"/>
          </p:cNvSpPr>
          <p:nvPr>
            <p:ph type="title"/>
          </p:nvPr>
        </p:nvSpPr>
        <p:spPr/>
        <p:txBody>
          <a:bodyPr/>
          <a:lstStyle/>
          <a:p>
            <a:r>
              <a:rPr lang="pt-BR" dirty="0"/>
              <a:t>POSSÍVEIS TEMAS DE REDAÇÃO</a:t>
            </a:r>
          </a:p>
        </p:txBody>
      </p:sp>
      <p:sp>
        <p:nvSpPr>
          <p:cNvPr id="3" name="Espaço Reservado para Conteúdo 2">
            <a:extLst>
              <a:ext uri="{FF2B5EF4-FFF2-40B4-BE49-F238E27FC236}">
                <a16:creationId xmlns:a16="http://schemas.microsoft.com/office/drawing/2014/main" id="{CB929414-36F9-45BA-9A20-CDBCD9101EBF}"/>
              </a:ext>
            </a:extLst>
          </p:cNvPr>
          <p:cNvSpPr>
            <a:spLocks noGrp="1"/>
          </p:cNvSpPr>
          <p:nvPr>
            <p:ph idx="1"/>
          </p:nvPr>
        </p:nvSpPr>
        <p:spPr>
          <a:xfrm>
            <a:off x="1219200" y="1633928"/>
            <a:ext cx="10143344" cy="4233472"/>
          </a:xfrm>
        </p:spPr>
        <p:txBody>
          <a:bodyPr>
            <a:normAutofit/>
          </a:bodyPr>
          <a:lstStyle/>
          <a:p>
            <a:pPr algn="just" fontAlgn="base"/>
            <a:r>
              <a:rPr lang="pt-BR" sz="2400" dirty="0"/>
              <a:t>Discussão sobre vacinas</a:t>
            </a:r>
          </a:p>
          <a:p>
            <a:pPr algn="just" fontAlgn="base"/>
            <a:r>
              <a:rPr lang="pt-BR" sz="2400" dirty="0"/>
              <a:t>Patriotismo</a:t>
            </a:r>
          </a:p>
          <a:p>
            <a:pPr algn="just" fontAlgn="base"/>
            <a:r>
              <a:rPr lang="pt-BR" sz="2400" dirty="0"/>
              <a:t>Drogas: uso, consequências e malefícios para a sociedade.</a:t>
            </a:r>
          </a:p>
          <a:p>
            <a:pPr algn="just" fontAlgn="base"/>
            <a:r>
              <a:rPr lang="pt-BR" sz="2400" dirty="0"/>
              <a:t>Ambiente escolar: Bullying e violência nas escolas.</a:t>
            </a:r>
          </a:p>
          <a:p>
            <a:pPr algn="just" fontAlgn="base"/>
            <a:r>
              <a:rPr lang="pt-BR" sz="2400" dirty="0"/>
              <a:t>Discurso de ódio na internet, cyberbullying.</a:t>
            </a:r>
          </a:p>
          <a:p>
            <a:pPr algn="just" fontAlgn="base"/>
            <a:r>
              <a:rPr lang="pt-BR" sz="2400" dirty="0"/>
              <a:t>Violência no Brasil (redução da maioridade penal).</a:t>
            </a:r>
          </a:p>
          <a:p>
            <a:pPr algn="just" fontAlgn="base"/>
            <a:r>
              <a:rPr lang="pt-BR" sz="2400" dirty="0"/>
              <a:t>Depressão e saúde mental.</a:t>
            </a:r>
          </a:p>
          <a:p>
            <a:pPr algn="just" fontAlgn="base"/>
            <a:r>
              <a:rPr lang="pt-BR" sz="2400" dirty="0"/>
              <a:t>Cuidados com o meio ambiente.</a:t>
            </a:r>
          </a:p>
        </p:txBody>
      </p:sp>
    </p:spTree>
    <p:extLst>
      <p:ext uri="{BB962C8B-B14F-4D97-AF65-F5344CB8AC3E}">
        <p14:creationId xmlns:p14="http://schemas.microsoft.com/office/powerpoint/2010/main" val="31843347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BDF490-FBDF-4813-9710-99CC7F065848}"/>
              </a:ext>
            </a:extLst>
          </p:cNvPr>
          <p:cNvSpPr>
            <a:spLocks noGrp="1"/>
          </p:cNvSpPr>
          <p:nvPr>
            <p:ph type="title"/>
          </p:nvPr>
        </p:nvSpPr>
        <p:spPr>
          <a:xfrm>
            <a:off x="679554" y="0"/>
            <a:ext cx="9601200" cy="1485900"/>
          </a:xfrm>
        </p:spPr>
        <p:txBody>
          <a:bodyPr/>
          <a:lstStyle/>
          <a:p>
            <a:r>
              <a:rPr lang="pt-BR" dirty="0">
                <a:solidFill>
                  <a:schemeClr val="tx1"/>
                </a:solidFill>
              </a:rPr>
              <a:t>Isabella Barros Castelo Branco, do Piauí</a:t>
            </a:r>
            <a:br>
              <a:rPr lang="pt-BR" dirty="0">
                <a:solidFill>
                  <a:schemeClr val="tx1"/>
                </a:solidFill>
              </a:rPr>
            </a:br>
            <a:r>
              <a:rPr lang="pt-BR" dirty="0">
                <a:solidFill>
                  <a:schemeClr val="tx1"/>
                </a:solidFill>
              </a:rPr>
              <a:t>(INTRODUÇÃO)</a:t>
            </a:r>
          </a:p>
        </p:txBody>
      </p:sp>
      <p:sp>
        <p:nvSpPr>
          <p:cNvPr id="3" name="Espaço Reservado para Conteúdo 2">
            <a:extLst>
              <a:ext uri="{FF2B5EF4-FFF2-40B4-BE49-F238E27FC236}">
                <a16:creationId xmlns:a16="http://schemas.microsoft.com/office/drawing/2014/main" id="{85FA25E9-CAC8-4A65-B572-58269D9001D4}"/>
              </a:ext>
            </a:extLst>
          </p:cNvPr>
          <p:cNvSpPr>
            <a:spLocks noGrp="1"/>
          </p:cNvSpPr>
          <p:nvPr>
            <p:ph idx="1"/>
          </p:nvPr>
        </p:nvSpPr>
        <p:spPr>
          <a:xfrm>
            <a:off x="1219200" y="1454045"/>
            <a:ext cx="10293246" cy="5051685"/>
          </a:xfrm>
        </p:spPr>
        <p:txBody>
          <a:bodyPr>
            <a:normAutofit/>
          </a:bodyPr>
          <a:lstStyle/>
          <a:p>
            <a:pPr marL="0" indent="0" algn="just">
              <a:buNone/>
            </a:pPr>
            <a:r>
              <a:rPr lang="pt-BR" sz="3200" i="1" dirty="0">
                <a:solidFill>
                  <a:schemeClr val="tx1"/>
                </a:solidFill>
              </a:rPr>
              <a:t>Na obra “Memórias Póstumas de Brás Cubas”, o realista Machado de Assis expõe, por meio da repulsa do personagem principal em relação à deficiência física (ela era “coxa), a maneira como a sociedade brasileira trata os deficientes. Atualmente, mesmo após avanços nos direitos desses cidadãos, a situação de exclusão e preconceito permanece e se reflete na precária condição da educação ofertada aos surdos no País, a qual é responsável pela dificuldade de inserção social desse grupo, especialmente no ramo laboral.</a:t>
            </a:r>
            <a:endParaRPr lang="pt-BR" sz="3200" dirty="0">
              <a:solidFill>
                <a:schemeClr val="tx1"/>
              </a:solidFill>
            </a:endParaRPr>
          </a:p>
        </p:txBody>
      </p:sp>
    </p:spTree>
    <p:extLst>
      <p:ext uri="{BB962C8B-B14F-4D97-AF65-F5344CB8AC3E}">
        <p14:creationId xmlns:p14="http://schemas.microsoft.com/office/powerpoint/2010/main" val="17448484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BDF490-FBDF-4813-9710-99CC7F065848}"/>
              </a:ext>
            </a:extLst>
          </p:cNvPr>
          <p:cNvSpPr>
            <a:spLocks noGrp="1"/>
          </p:cNvSpPr>
          <p:nvPr>
            <p:ph type="title"/>
          </p:nvPr>
        </p:nvSpPr>
        <p:spPr>
          <a:xfrm>
            <a:off x="679554" y="0"/>
            <a:ext cx="9601200" cy="1485900"/>
          </a:xfrm>
        </p:spPr>
        <p:txBody>
          <a:bodyPr/>
          <a:lstStyle/>
          <a:p>
            <a:r>
              <a:rPr lang="pt-BR" dirty="0">
                <a:solidFill>
                  <a:schemeClr val="tx1"/>
                </a:solidFill>
              </a:rPr>
              <a:t>Isabella Barros Castelo Branco, do Piauí</a:t>
            </a:r>
            <a:br>
              <a:rPr lang="pt-BR" dirty="0">
                <a:solidFill>
                  <a:schemeClr val="tx1"/>
                </a:solidFill>
              </a:rPr>
            </a:br>
            <a:r>
              <a:rPr lang="pt-BR" dirty="0">
                <a:solidFill>
                  <a:schemeClr val="tx1"/>
                </a:solidFill>
              </a:rPr>
              <a:t>(DESENVOLVIMENTO 1)</a:t>
            </a:r>
          </a:p>
        </p:txBody>
      </p:sp>
      <p:sp>
        <p:nvSpPr>
          <p:cNvPr id="3" name="Espaço Reservado para Conteúdo 2">
            <a:extLst>
              <a:ext uri="{FF2B5EF4-FFF2-40B4-BE49-F238E27FC236}">
                <a16:creationId xmlns:a16="http://schemas.microsoft.com/office/drawing/2014/main" id="{85FA25E9-CAC8-4A65-B572-58269D9001D4}"/>
              </a:ext>
            </a:extLst>
          </p:cNvPr>
          <p:cNvSpPr>
            <a:spLocks noGrp="1"/>
          </p:cNvSpPr>
          <p:nvPr>
            <p:ph idx="1"/>
          </p:nvPr>
        </p:nvSpPr>
        <p:spPr>
          <a:xfrm>
            <a:off x="1219200" y="1454045"/>
            <a:ext cx="10293246" cy="5051685"/>
          </a:xfrm>
        </p:spPr>
        <p:txBody>
          <a:bodyPr>
            <a:normAutofit fontScale="70000" lnSpcReduction="20000"/>
          </a:bodyPr>
          <a:lstStyle/>
          <a:p>
            <a:pPr marL="0" indent="0" algn="just" fontAlgn="base">
              <a:lnSpc>
                <a:spcPct val="150000"/>
              </a:lnSpc>
              <a:spcAft>
                <a:spcPts val="0"/>
              </a:spcAft>
              <a:buNone/>
            </a:pPr>
            <a:r>
              <a:rPr lang="pt-BR" sz="3200" b="1" i="1" dirty="0">
                <a:solidFill>
                  <a:schemeClr val="tx1"/>
                </a:solidFill>
                <a:latin typeface="inherit"/>
                <a:ea typeface="Times New Roman" panose="02020603050405020304" pitchFamily="18" charset="0"/>
                <a:cs typeface="Helvetica" panose="020B0604020202020204" pitchFamily="34" charset="0"/>
              </a:rPr>
              <a:t>Convém ressaltar, </a:t>
            </a:r>
            <a:r>
              <a:rPr lang="pt-BR" sz="3200" i="1" dirty="0">
                <a:solidFill>
                  <a:schemeClr val="tx1"/>
                </a:solidFill>
                <a:latin typeface="inherit"/>
                <a:ea typeface="Times New Roman" panose="02020603050405020304" pitchFamily="18" charset="0"/>
                <a:cs typeface="Helvetica" panose="020B0604020202020204" pitchFamily="34" charset="0"/>
              </a:rPr>
              <a:t>a princípio, que a má formação </a:t>
            </a:r>
            <a:r>
              <a:rPr lang="pt-BR" sz="3200" i="1" dirty="0" err="1">
                <a:solidFill>
                  <a:schemeClr val="tx1"/>
                </a:solidFill>
                <a:latin typeface="inherit"/>
                <a:ea typeface="Times New Roman" panose="02020603050405020304" pitchFamily="18" charset="0"/>
                <a:cs typeface="Helvetica" panose="020B0604020202020204" pitchFamily="34" charset="0"/>
              </a:rPr>
              <a:t>socioeducacional</a:t>
            </a:r>
            <a:r>
              <a:rPr lang="pt-BR" sz="3200" i="1" dirty="0">
                <a:solidFill>
                  <a:schemeClr val="tx1"/>
                </a:solidFill>
                <a:latin typeface="inherit"/>
                <a:ea typeface="Times New Roman" panose="02020603050405020304" pitchFamily="18" charset="0"/>
                <a:cs typeface="Helvetica" panose="020B0604020202020204" pitchFamily="34" charset="0"/>
              </a:rPr>
              <a:t> do brasileiro é um fator determinante para a permanência da precariedade da educação para deficientes auditivos no País, </a:t>
            </a:r>
            <a:r>
              <a:rPr lang="pt-BR" sz="3200" b="1" i="1" dirty="0">
                <a:solidFill>
                  <a:schemeClr val="tx1"/>
                </a:solidFill>
                <a:latin typeface="inherit"/>
                <a:ea typeface="Times New Roman" panose="02020603050405020304" pitchFamily="18" charset="0"/>
                <a:cs typeface="Helvetica" panose="020B0604020202020204" pitchFamily="34" charset="0"/>
              </a:rPr>
              <a:t>uma vez que </a:t>
            </a:r>
            <a:r>
              <a:rPr lang="pt-BR" sz="3200" i="1" dirty="0">
                <a:solidFill>
                  <a:schemeClr val="tx1"/>
                </a:solidFill>
                <a:latin typeface="inherit"/>
                <a:ea typeface="Times New Roman" panose="02020603050405020304" pitchFamily="18" charset="0"/>
                <a:cs typeface="Helvetica" panose="020B0604020202020204" pitchFamily="34" charset="0"/>
              </a:rPr>
              <a:t>os governantes respondem aos anseios sociais e grande parte da população não exige uma educação inclusiva por não necessitar dela. Isso, consoante ao pensamento de A. Schopenhauer de que os limites do campo da visão de uma pessoa determinam seu entendimento a respeito do mundo que a cerca, ocorre porque a educação básica é deficitária e pouco prepara cidadãos no que tange aos respeito às diferenças. </a:t>
            </a:r>
            <a:r>
              <a:rPr lang="pt-BR" sz="3200" b="1" i="1" dirty="0">
                <a:solidFill>
                  <a:schemeClr val="tx1"/>
                </a:solidFill>
                <a:latin typeface="inherit"/>
                <a:ea typeface="Times New Roman" panose="02020603050405020304" pitchFamily="18" charset="0"/>
                <a:cs typeface="Helvetica" panose="020B0604020202020204" pitchFamily="34" charset="0"/>
              </a:rPr>
              <a:t>Tal fato se reflete </a:t>
            </a:r>
            <a:r>
              <a:rPr lang="pt-BR" sz="3200" i="1" dirty="0">
                <a:solidFill>
                  <a:schemeClr val="tx1"/>
                </a:solidFill>
                <a:latin typeface="inherit"/>
                <a:ea typeface="Times New Roman" panose="02020603050405020304" pitchFamily="18" charset="0"/>
                <a:cs typeface="Helvetica" panose="020B0604020202020204" pitchFamily="34" charset="0"/>
              </a:rPr>
              <a:t>nos ínfimos investimentos governamentais em capacitação profissional e em melhor estrutura física, medidas que tornariam o ambiente escolar mais inclusivo para os surdos.</a:t>
            </a:r>
            <a:endParaRPr lang="pt-BR" sz="3200" dirty="0">
              <a:solidFill>
                <a:schemeClr val="tx1"/>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85816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BDF490-FBDF-4813-9710-99CC7F065848}"/>
              </a:ext>
            </a:extLst>
          </p:cNvPr>
          <p:cNvSpPr>
            <a:spLocks noGrp="1"/>
          </p:cNvSpPr>
          <p:nvPr>
            <p:ph type="title"/>
          </p:nvPr>
        </p:nvSpPr>
        <p:spPr>
          <a:xfrm>
            <a:off x="679554" y="0"/>
            <a:ext cx="9601200" cy="1485900"/>
          </a:xfrm>
        </p:spPr>
        <p:txBody>
          <a:bodyPr/>
          <a:lstStyle/>
          <a:p>
            <a:r>
              <a:rPr lang="pt-BR" dirty="0">
                <a:solidFill>
                  <a:schemeClr val="tx1"/>
                </a:solidFill>
              </a:rPr>
              <a:t>Isabella Barros Castelo Branco, do Piauí</a:t>
            </a:r>
            <a:br>
              <a:rPr lang="pt-BR" dirty="0">
                <a:solidFill>
                  <a:schemeClr val="tx1"/>
                </a:solidFill>
              </a:rPr>
            </a:br>
            <a:r>
              <a:rPr lang="pt-BR" dirty="0">
                <a:solidFill>
                  <a:schemeClr val="tx1"/>
                </a:solidFill>
              </a:rPr>
              <a:t>(DESENVOLVIMENTO 2)</a:t>
            </a:r>
          </a:p>
        </p:txBody>
      </p:sp>
      <p:sp>
        <p:nvSpPr>
          <p:cNvPr id="3" name="Espaço Reservado para Conteúdo 2">
            <a:extLst>
              <a:ext uri="{FF2B5EF4-FFF2-40B4-BE49-F238E27FC236}">
                <a16:creationId xmlns:a16="http://schemas.microsoft.com/office/drawing/2014/main" id="{85FA25E9-CAC8-4A65-B572-58269D9001D4}"/>
              </a:ext>
            </a:extLst>
          </p:cNvPr>
          <p:cNvSpPr>
            <a:spLocks noGrp="1"/>
          </p:cNvSpPr>
          <p:nvPr>
            <p:ph idx="1"/>
          </p:nvPr>
        </p:nvSpPr>
        <p:spPr>
          <a:xfrm>
            <a:off x="1219200" y="1454045"/>
            <a:ext cx="10293246" cy="5051685"/>
          </a:xfrm>
        </p:spPr>
        <p:txBody>
          <a:bodyPr>
            <a:normAutofit fontScale="77500" lnSpcReduction="20000"/>
          </a:bodyPr>
          <a:lstStyle/>
          <a:p>
            <a:pPr marL="0" indent="0" algn="just" fontAlgn="base">
              <a:lnSpc>
                <a:spcPct val="150000"/>
              </a:lnSpc>
              <a:spcAft>
                <a:spcPts val="0"/>
              </a:spcAft>
              <a:buNone/>
            </a:pPr>
            <a:r>
              <a:rPr lang="pt-BR" sz="3200" i="1" dirty="0">
                <a:solidFill>
                  <a:schemeClr val="tx1"/>
                </a:solidFill>
                <a:latin typeface="inherit"/>
                <a:ea typeface="Times New Roman" panose="02020603050405020304" pitchFamily="18" charset="0"/>
                <a:cs typeface="Helvetica" panose="020B0604020202020204" pitchFamily="34" charset="0"/>
              </a:rPr>
              <a:t>Em </a:t>
            </a:r>
            <a:r>
              <a:rPr lang="pt-BR" sz="3200" b="1" i="1" dirty="0">
                <a:solidFill>
                  <a:schemeClr val="tx1"/>
                </a:solidFill>
                <a:latin typeface="inherit"/>
                <a:ea typeface="Times New Roman" panose="02020603050405020304" pitchFamily="18" charset="0"/>
                <a:cs typeface="Helvetica" panose="020B0604020202020204" pitchFamily="34" charset="0"/>
              </a:rPr>
              <a:t>consequência disso</a:t>
            </a:r>
            <a:r>
              <a:rPr lang="pt-BR" sz="3200" i="1" dirty="0">
                <a:solidFill>
                  <a:schemeClr val="tx1"/>
                </a:solidFill>
                <a:latin typeface="inherit"/>
                <a:ea typeface="Times New Roman" panose="02020603050405020304" pitchFamily="18" charset="0"/>
                <a:cs typeface="Helvetica" panose="020B0604020202020204" pitchFamily="34" charset="0"/>
              </a:rPr>
              <a:t>, os deficientes auditivos encontram inúmeras dificuldades em variados âmbitos de suas vidas. </a:t>
            </a:r>
            <a:r>
              <a:rPr lang="pt-BR" sz="3200" b="1" i="1" dirty="0">
                <a:solidFill>
                  <a:schemeClr val="tx1"/>
                </a:solidFill>
                <a:latin typeface="inherit"/>
                <a:ea typeface="Times New Roman" panose="02020603050405020304" pitchFamily="18" charset="0"/>
                <a:cs typeface="Helvetica" panose="020B0604020202020204" pitchFamily="34" charset="0"/>
              </a:rPr>
              <a:t>Um exemplo disso </a:t>
            </a:r>
            <a:r>
              <a:rPr lang="pt-BR" sz="3200" i="1" dirty="0">
                <a:solidFill>
                  <a:schemeClr val="tx1"/>
                </a:solidFill>
                <a:latin typeface="inherit"/>
                <a:ea typeface="Times New Roman" panose="02020603050405020304" pitchFamily="18" charset="0"/>
                <a:cs typeface="Helvetica" panose="020B0604020202020204" pitchFamily="34" charset="0"/>
              </a:rPr>
              <a:t>é a difícil inserção dos surdos no mercado de trabalho, devido à precária educação recebida por eles e ao preconceito intrínseco à sociedade brasileira. </a:t>
            </a:r>
            <a:r>
              <a:rPr lang="pt-BR" sz="3200" b="1" i="1" dirty="0">
                <a:solidFill>
                  <a:schemeClr val="tx1"/>
                </a:solidFill>
                <a:latin typeface="inherit"/>
                <a:ea typeface="Times New Roman" panose="02020603050405020304" pitchFamily="18" charset="0"/>
                <a:cs typeface="Helvetica" panose="020B0604020202020204" pitchFamily="34" charset="0"/>
              </a:rPr>
              <a:t>Essa</a:t>
            </a:r>
            <a:r>
              <a:rPr lang="pt-BR" sz="3200" i="1" dirty="0">
                <a:solidFill>
                  <a:schemeClr val="tx1"/>
                </a:solidFill>
                <a:latin typeface="inherit"/>
                <a:ea typeface="Times New Roman" panose="02020603050405020304" pitchFamily="18" charset="0"/>
                <a:cs typeface="Helvetica" panose="020B0604020202020204" pitchFamily="34" charset="0"/>
              </a:rPr>
              <a:t> </a:t>
            </a:r>
            <a:r>
              <a:rPr lang="pt-BR" sz="3200" b="1" i="1" dirty="0">
                <a:solidFill>
                  <a:schemeClr val="tx1"/>
                </a:solidFill>
                <a:latin typeface="inherit"/>
                <a:ea typeface="Times New Roman" panose="02020603050405020304" pitchFamily="18" charset="0"/>
                <a:cs typeface="Helvetica" panose="020B0604020202020204" pitchFamily="34" charset="0"/>
              </a:rPr>
              <a:t>conjuntura</a:t>
            </a:r>
            <a:r>
              <a:rPr lang="pt-BR" sz="3200" i="1" dirty="0">
                <a:solidFill>
                  <a:schemeClr val="tx1"/>
                </a:solidFill>
                <a:latin typeface="inherit"/>
                <a:ea typeface="Times New Roman" panose="02020603050405020304" pitchFamily="18" charset="0"/>
                <a:cs typeface="Helvetica" panose="020B0604020202020204" pitchFamily="34" charset="0"/>
              </a:rPr>
              <a:t>, de acordo com as ideias do </a:t>
            </a:r>
            <a:r>
              <a:rPr lang="pt-BR" sz="3200" i="1" dirty="0" err="1">
                <a:solidFill>
                  <a:schemeClr val="tx1"/>
                </a:solidFill>
                <a:latin typeface="inherit"/>
                <a:ea typeface="Times New Roman" panose="02020603050405020304" pitchFamily="18" charset="0"/>
                <a:cs typeface="Helvetica" panose="020B0604020202020204" pitchFamily="34" charset="0"/>
              </a:rPr>
              <a:t>contratrualista</a:t>
            </a:r>
            <a:r>
              <a:rPr lang="pt-BR" sz="3200" i="1" dirty="0">
                <a:solidFill>
                  <a:schemeClr val="tx1"/>
                </a:solidFill>
                <a:latin typeface="inherit"/>
                <a:ea typeface="Times New Roman" panose="02020603050405020304" pitchFamily="18" charset="0"/>
                <a:cs typeface="Helvetica" panose="020B0604020202020204" pitchFamily="34" charset="0"/>
              </a:rPr>
              <a:t> </a:t>
            </a:r>
            <a:r>
              <a:rPr lang="pt-BR" sz="3200" i="1" dirty="0" err="1">
                <a:solidFill>
                  <a:schemeClr val="tx1"/>
                </a:solidFill>
                <a:latin typeface="inherit"/>
                <a:ea typeface="Times New Roman" panose="02020603050405020304" pitchFamily="18" charset="0"/>
                <a:cs typeface="Helvetica" panose="020B0604020202020204" pitchFamily="34" charset="0"/>
              </a:rPr>
              <a:t>Johm</a:t>
            </a:r>
            <a:r>
              <a:rPr lang="pt-BR" sz="3200" i="1" dirty="0">
                <a:solidFill>
                  <a:schemeClr val="tx1"/>
                </a:solidFill>
                <a:latin typeface="inherit"/>
                <a:ea typeface="Times New Roman" panose="02020603050405020304" pitchFamily="18" charset="0"/>
                <a:cs typeface="Helvetica" panose="020B0604020202020204" pitchFamily="34" charset="0"/>
              </a:rPr>
              <a:t> Locke, configura-se uma violação do “contrato social”, já que o Estado não cumpre sua função de garantir que tais cidadãos gozem de direitos imprescindíveis (como direito à educação de qualidade) para a manutenção da igualdade entre os membros da sociedade, o que expõe os surdos a uma condição de ainda maior exclusão e desrespeito.</a:t>
            </a:r>
            <a:endParaRPr lang="pt-BR" sz="3200" dirty="0">
              <a:solidFill>
                <a:schemeClr val="tx1"/>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713694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BDF490-FBDF-4813-9710-99CC7F065848}"/>
              </a:ext>
            </a:extLst>
          </p:cNvPr>
          <p:cNvSpPr>
            <a:spLocks noGrp="1"/>
          </p:cNvSpPr>
          <p:nvPr>
            <p:ph type="title"/>
          </p:nvPr>
        </p:nvSpPr>
        <p:spPr>
          <a:xfrm>
            <a:off x="679554" y="0"/>
            <a:ext cx="9601200" cy="1485900"/>
          </a:xfrm>
        </p:spPr>
        <p:txBody>
          <a:bodyPr/>
          <a:lstStyle/>
          <a:p>
            <a:r>
              <a:rPr lang="pt-BR" dirty="0">
                <a:solidFill>
                  <a:schemeClr val="tx1"/>
                </a:solidFill>
              </a:rPr>
              <a:t>Isabella Barros Castelo Branco, do Piauí</a:t>
            </a:r>
            <a:br>
              <a:rPr lang="pt-BR" dirty="0">
                <a:solidFill>
                  <a:schemeClr val="tx1"/>
                </a:solidFill>
              </a:rPr>
            </a:br>
            <a:r>
              <a:rPr lang="pt-BR" dirty="0">
                <a:solidFill>
                  <a:schemeClr val="tx1"/>
                </a:solidFill>
              </a:rPr>
              <a:t>(CONCLUSÃO)</a:t>
            </a:r>
          </a:p>
        </p:txBody>
      </p:sp>
      <p:sp>
        <p:nvSpPr>
          <p:cNvPr id="3" name="Espaço Reservado para Conteúdo 2">
            <a:extLst>
              <a:ext uri="{FF2B5EF4-FFF2-40B4-BE49-F238E27FC236}">
                <a16:creationId xmlns:a16="http://schemas.microsoft.com/office/drawing/2014/main" id="{85FA25E9-CAC8-4A65-B572-58269D9001D4}"/>
              </a:ext>
            </a:extLst>
          </p:cNvPr>
          <p:cNvSpPr>
            <a:spLocks noGrp="1"/>
          </p:cNvSpPr>
          <p:nvPr>
            <p:ph idx="1"/>
          </p:nvPr>
        </p:nvSpPr>
        <p:spPr>
          <a:xfrm>
            <a:off x="1219200" y="1454045"/>
            <a:ext cx="10293246" cy="5051685"/>
          </a:xfrm>
        </p:spPr>
        <p:txBody>
          <a:bodyPr>
            <a:normAutofit fontScale="62500" lnSpcReduction="20000"/>
          </a:bodyPr>
          <a:lstStyle/>
          <a:p>
            <a:pPr marL="0" indent="0" algn="just">
              <a:lnSpc>
                <a:spcPct val="150000"/>
              </a:lnSpc>
              <a:buNone/>
            </a:pPr>
            <a:r>
              <a:rPr lang="pt-BR" sz="3200" b="1" i="1" dirty="0">
                <a:solidFill>
                  <a:schemeClr val="tx1"/>
                </a:solidFill>
                <a:latin typeface="inherit"/>
                <a:ea typeface="Calibri" panose="020F0502020204030204" pitchFamily="34" charset="0"/>
                <a:cs typeface="Helvetica" panose="020B0604020202020204" pitchFamily="34" charset="0"/>
              </a:rPr>
              <a:t>Diante dos fatos supracitados, faz-se necessário </a:t>
            </a:r>
            <a:r>
              <a:rPr lang="pt-BR" sz="3200" i="1" dirty="0">
                <a:solidFill>
                  <a:schemeClr val="tx1"/>
                </a:solidFill>
                <a:latin typeface="inherit"/>
                <a:ea typeface="Calibri" panose="020F0502020204030204" pitchFamily="34" charset="0"/>
                <a:cs typeface="Helvetica" panose="020B0604020202020204" pitchFamily="34" charset="0"/>
              </a:rPr>
              <a:t>que a Escola promova a formação de cidadãos que respeitem às diferenças e valorizem a inclusão, por intermédio de palestras, debates e trabalhos em grupo, que envolvam a família, a respeito desse tema, visando a ampliar o contato entre a comunidade escolar e as várias formas de deficiência. </a:t>
            </a:r>
            <a:r>
              <a:rPr lang="pt-BR" sz="3200" b="1" i="1" dirty="0">
                <a:solidFill>
                  <a:schemeClr val="tx1"/>
                </a:solidFill>
                <a:latin typeface="inherit"/>
                <a:ea typeface="Calibri" panose="020F0502020204030204" pitchFamily="34" charset="0"/>
                <a:cs typeface="Helvetica" panose="020B0604020202020204" pitchFamily="34" charset="0"/>
              </a:rPr>
              <a:t>Além disso</a:t>
            </a:r>
            <a:r>
              <a:rPr lang="pt-BR" sz="3200" i="1" dirty="0">
                <a:solidFill>
                  <a:schemeClr val="tx1"/>
                </a:solidFill>
                <a:latin typeface="inherit"/>
                <a:ea typeface="Calibri" panose="020F0502020204030204" pitchFamily="34" charset="0"/>
                <a:cs typeface="Helvetica" panose="020B0604020202020204" pitchFamily="34" charset="0"/>
              </a:rPr>
              <a:t>, é imprescindível que o Poder Público destine maiores investimentos à capacitação de profissionais da educação especializados no ensino inclusivo e às melhorias estruturais nas escolas, com o objetivo de oferecer aos surdos uma formação mais eficaz. </a:t>
            </a:r>
            <a:r>
              <a:rPr lang="pt-BR" sz="3200" b="1" i="1" dirty="0">
                <a:solidFill>
                  <a:schemeClr val="tx1"/>
                </a:solidFill>
                <a:latin typeface="inherit"/>
                <a:ea typeface="Calibri" panose="020F0502020204030204" pitchFamily="34" charset="0"/>
                <a:cs typeface="Helvetica" panose="020B0604020202020204" pitchFamily="34" charset="0"/>
              </a:rPr>
              <a:t>Ademais, </a:t>
            </a:r>
            <a:r>
              <a:rPr lang="pt-BR" sz="3200" i="1" dirty="0">
                <a:solidFill>
                  <a:schemeClr val="tx1"/>
                </a:solidFill>
                <a:latin typeface="inherit"/>
                <a:ea typeface="Calibri" panose="020F0502020204030204" pitchFamily="34" charset="0"/>
                <a:cs typeface="Helvetica" panose="020B0604020202020204" pitchFamily="34" charset="0"/>
              </a:rPr>
              <a:t>cabe também ao Estado incentivar a contratação de deficientes por empresas privadas, por meio de subsídios e Parcerias Público-Privadas, objetivando a ampliar a participação desse grupo social no mercado de trabalho. </a:t>
            </a:r>
            <a:r>
              <a:rPr lang="pt-BR" sz="3200" b="1" i="1" dirty="0">
                <a:solidFill>
                  <a:schemeClr val="tx1"/>
                </a:solidFill>
                <a:latin typeface="inherit"/>
                <a:ea typeface="Calibri" panose="020F0502020204030204" pitchFamily="34" charset="0"/>
                <a:cs typeface="Helvetica" panose="020B0604020202020204" pitchFamily="34" charset="0"/>
              </a:rPr>
              <a:t>Dessa</a:t>
            </a:r>
            <a:r>
              <a:rPr lang="pt-BR" sz="3200" i="1" dirty="0">
                <a:solidFill>
                  <a:schemeClr val="tx1"/>
                </a:solidFill>
                <a:latin typeface="inherit"/>
                <a:ea typeface="Calibri" panose="020F0502020204030204" pitchFamily="34" charset="0"/>
                <a:cs typeface="Helvetica" panose="020B0604020202020204" pitchFamily="34" charset="0"/>
              </a:rPr>
              <a:t> </a:t>
            </a:r>
            <a:r>
              <a:rPr lang="pt-BR" sz="3200" b="1" i="1" dirty="0">
                <a:solidFill>
                  <a:schemeClr val="tx1"/>
                </a:solidFill>
                <a:latin typeface="inherit"/>
                <a:ea typeface="Calibri" panose="020F0502020204030204" pitchFamily="34" charset="0"/>
                <a:cs typeface="Helvetica" panose="020B0604020202020204" pitchFamily="34" charset="0"/>
              </a:rPr>
              <a:t>forma, </a:t>
            </a:r>
            <a:r>
              <a:rPr lang="pt-BR" sz="3200" i="1" dirty="0">
                <a:solidFill>
                  <a:schemeClr val="tx1"/>
                </a:solidFill>
                <a:latin typeface="inherit"/>
                <a:ea typeface="Calibri" panose="020F0502020204030204" pitchFamily="34" charset="0"/>
                <a:cs typeface="Helvetica" panose="020B0604020202020204" pitchFamily="34" charset="0"/>
              </a:rPr>
              <a:t>será possível reverter um passado de preconceito e exclusão, narrado por Machado de Assis e ofertar condições de educação mais justas a esses cidadãos.</a:t>
            </a:r>
            <a:endParaRPr lang="pt-BR" sz="3200" dirty="0">
              <a:solidFill>
                <a:schemeClr val="tx1"/>
              </a:solidFill>
            </a:endParaRPr>
          </a:p>
        </p:txBody>
      </p:sp>
    </p:spTree>
    <p:extLst>
      <p:ext uri="{BB962C8B-B14F-4D97-AF65-F5344CB8AC3E}">
        <p14:creationId xmlns:p14="http://schemas.microsoft.com/office/powerpoint/2010/main" val="732637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esquema de argumentação">
            <a:extLst>
              <a:ext uri="{FF2B5EF4-FFF2-40B4-BE49-F238E27FC236}">
                <a16:creationId xmlns:a16="http://schemas.microsoft.com/office/drawing/2014/main" id="{555F2275-EA39-4FF4-86D2-5BECF2CCA3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8335" y="563661"/>
            <a:ext cx="9529297" cy="57306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49571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88597A-9C8E-43DA-BD5C-DE3B0F6ABEF4}"/>
              </a:ext>
            </a:extLst>
          </p:cNvPr>
          <p:cNvSpPr>
            <a:spLocks noGrp="1"/>
          </p:cNvSpPr>
          <p:nvPr>
            <p:ph type="title"/>
          </p:nvPr>
        </p:nvSpPr>
        <p:spPr/>
        <p:txBody>
          <a:bodyPr/>
          <a:lstStyle/>
          <a:p>
            <a:r>
              <a:rPr lang="pt-BR" dirty="0"/>
              <a:t>POSSÍVEIS TEMAS DE REDAÇÃO</a:t>
            </a:r>
          </a:p>
        </p:txBody>
      </p:sp>
      <p:sp>
        <p:nvSpPr>
          <p:cNvPr id="3" name="Espaço Reservado para Conteúdo 2">
            <a:extLst>
              <a:ext uri="{FF2B5EF4-FFF2-40B4-BE49-F238E27FC236}">
                <a16:creationId xmlns:a16="http://schemas.microsoft.com/office/drawing/2014/main" id="{CB929414-36F9-45BA-9A20-CDBCD9101EBF}"/>
              </a:ext>
            </a:extLst>
          </p:cNvPr>
          <p:cNvSpPr>
            <a:spLocks noGrp="1"/>
          </p:cNvSpPr>
          <p:nvPr>
            <p:ph idx="1"/>
          </p:nvPr>
        </p:nvSpPr>
        <p:spPr>
          <a:xfrm>
            <a:off x="1219200" y="1633928"/>
            <a:ext cx="10143344" cy="4233472"/>
          </a:xfrm>
        </p:spPr>
        <p:txBody>
          <a:bodyPr>
            <a:normAutofit/>
          </a:bodyPr>
          <a:lstStyle/>
          <a:p>
            <a:pPr algn="just" fontAlgn="base"/>
            <a:r>
              <a:rPr lang="pt-BR" sz="2400" dirty="0"/>
              <a:t>Discussão sobre vacinas</a:t>
            </a:r>
          </a:p>
          <a:p>
            <a:pPr algn="just" fontAlgn="base"/>
            <a:r>
              <a:rPr lang="pt-BR" sz="2400" dirty="0"/>
              <a:t>Patriotismo</a:t>
            </a:r>
          </a:p>
          <a:p>
            <a:pPr algn="just" fontAlgn="base"/>
            <a:r>
              <a:rPr lang="pt-BR" sz="2400" dirty="0"/>
              <a:t>Drogas: uso, consequências e malefícios para a sociedade.</a:t>
            </a:r>
          </a:p>
          <a:p>
            <a:pPr algn="just" fontAlgn="base"/>
            <a:r>
              <a:rPr lang="pt-BR" sz="2400" dirty="0"/>
              <a:t>Ambiente escolar: Bullying e violência nas escolas.</a:t>
            </a:r>
          </a:p>
          <a:p>
            <a:pPr algn="just" fontAlgn="base"/>
            <a:r>
              <a:rPr lang="pt-BR" sz="2400" dirty="0"/>
              <a:t>Discurso de ódio na internet, cyberbullying.</a:t>
            </a:r>
          </a:p>
          <a:p>
            <a:pPr algn="just" fontAlgn="base"/>
            <a:r>
              <a:rPr lang="pt-BR" sz="2400" dirty="0"/>
              <a:t>Violência no Brasil (redução da maioridade penal).</a:t>
            </a:r>
          </a:p>
          <a:p>
            <a:pPr algn="just" fontAlgn="base"/>
            <a:r>
              <a:rPr lang="pt-BR" sz="2400" dirty="0"/>
              <a:t>Depressão e saúde mental.</a:t>
            </a:r>
          </a:p>
          <a:p>
            <a:pPr algn="just" fontAlgn="base"/>
            <a:r>
              <a:rPr lang="pt-BR" sz="2400" dirty="0"/>
              <a:t>Cuidados com o meio ambiente.</a:t>
            </a:r>
          </a:p>
        </p:txBody>
      </p:sp>
    </p:spTree>
    <p:extLst>
      <p:ext uri="{BB962C8B-B14F-4D97-AF65-F5344CB8AC3E}">
        <p14:creationId xmlns:p14="http://schemas.microsoft.com/office/powerpoint/2010/main" val="4107553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Related image">
            <a:extLst>
              <a:ext uri="{FF2B5EF4-FFF2-40B4-BE49-F238E27FC236}">
                <a16:creationId xmlns:a16="http://schemas.microsoft.com/office/drawing/2014/main" id="{C14211EF-5506-46AA-BF1E-9D91E830F0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5611" y="296164"/>
            <a:ext cx="9446954" cy="62656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1557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01F443-46BC-43E3-8014-B70D6D495582}"/>
              </a:ext>
            </a:extLst>
          </p:cNvPr>
          <p:cNvSpPr>
            <a:spLocks noGrp="1"/>
          </p:cNvSpPr>
          <p:nvPr>
            <p:ph type="title"/>
          </p:nvPr>
        </p:nvSpPr>
        <p:spPr/>
        <p:txBody>
          <a:bodyPr/>
          <a:lstStyle/>
          <a:p>
            <a:r>
              <a:rPr lang="pt-BR" dirty="0"/>
              <a:t>COMPETÊNCIAS NECESSÁRIAS PARA A REDAÇÃO DO ENEM</a:t>
            </a:r>
          </a:p>
        </p:txBody>
      </p:sp>
      <p:sp>
        <p:nvSpPr>
          <p:cNvPr id="3" name="Espaço Reservado para Conteúdo 2">
            <a:extLst>
              <a:ext uri="{FF2B5EF4-FFF2-40B4-BE49-F238E27FC236}">
                <a16:creationId xmlns:a16="http://schemas.microsoft.com/office/drawing/2014/main" id="{142B35AF-F2AB-46F9-B6E2-916ECA565216}"/>
              </a:ext>
            </a:extLst>
          </p:cNvPr>
          <p:cNvSpPr>
            <a:spLocks noGrp="1"/>
          </p:cNvSpPr>
          <p:nvPr>
            <p:ph idx="1"/>
          </p:nvPr>
        </p:nvSpPr>
        <p:spPr>
          <a:xfrm>
            <a:off x="1034322" y="2286000"/>
            <a:ext cx="10358204" cy="4324662"/>
          </a:xfrm>
        </p:spPr>
        <p:txBody>
          <a:bodyPr/>
          <a:lstStyle/>
          <a:p>
            <a:pPr marL="457200" indent="-457200" algn="just">
              <a:buFont typeface="+mj-lt"/>
              <a:buAutoNum type="arabicPeriod"/>
            </a:pPr>
            <a:r>
              <a:rPr lang="pt-BR" dirty="0"/>
              <a:t>Demonstrar domínio da modalidade escrita formal da Língua Portuguesa.</a:t>
            </a:r>
          </a:p>
          <a:p>
            <a:pPr marL="457200" indent="-457200" algn="just">
              <a:buFont typeface="+mj-lt"/>
              <a:buAutoNum type="arabicPeriod"/>
            </a:pPr>
            <a:r>
              <a:rPr lang="pt-BR" dirty="0"/>
              <a:t>Compreender a proposta de redação e aplicar conceitos das várias áreas de conhecimento para desenvolver o tema, dentro dos limites estruturais do texto dissertativo-argumentativo em prosa.</a:t>
            </a:r>
          </a:p>
          <a:p>
            <a:pPr marL="457200" indent="-457200" algn="just">
              <a:buFont typeface="+mj-lt"/>
              <a:buAutoNum type="arabicPeriod"/>
            </a:pPr>
            <a:r>
              <a:rPr lang="pt-BR" dirty="0"/>
              <a:t>Selecionar, relacionar, organizar e interpretar informações, fatos, opiniões e argumentos em defesa de um ponto de vista.</a:t>
            </a:r>
          </a:p>
          <a:p>
            <a:pPr marL="457200" indent="-457200" algn="just">
              <a:buFont typeface="+mj-lt"/>
              <a:buAutoNum type="arabicPeriod"/>
            </a:pPr>
            <a:r>
              <a:rPr lang="pt-BR" dirty="0"/>
              <a:t>Demonstrar conhecimento dos mecanismos linguísticos necessários para a construção da argumentação.</a:t>
            </a:r>
          </a:p>
          <a:p>
            <a:pPr marL="457200" indent="-457200" algn="just">
              <a:buFont typeface="+mj-lt"/>
              <a:buAutoNum type="arabicPeriod"/>
            </a:pPr>
            <a:r>
              <a:rPr lang="pt-BR" dirty="0"/>
              <a:t>Elaborar proposta de intervenção para o problema abordado, respeitando os direitos humanos.</a:t>
            </a:r>
          </a:p>
        </p:txBody>
      </p:sp>
    </p:spTree>
    <p:extLst>
      <p:ext uri="{BB962C8B-B14F-4D97-AF65-F5344CB8AC3E}">
        <p14:creationId xmlns:p14="http://schemas.microsoft.com/office/powerpoint/2010/main" val="1961738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764497" y="1409075"/>
            <a:ext cx="11032761" cy="4976735"/>
          </a:xfrm>
        </p:spPr>
        <p:txBody>
          <a:bodyPr>
            <a:normAutofit lnSpcReduction="10000"/>
          </a:bodyPr>
          <a:lstStyle/>
          <a:p>
            <a:pPr marL="0" indent="0" algn="just" fontAlgn="base">
              <a:buNone/>
            </a:pPr>
            <a:r>
              <a:rPr lang="pt-BR" sz="2800" dirty="0"/>
              <a:t>A Coerência é a relação lógica das ideias de um texto que decorre da sua argumentação - resultado especialmente dos conhecimentos do transmissor da mensagem.</a:t>
            </a:r>
          </a:p>
          <a:p>
            <a:pPr marL="0" indent="0" algn="just" fontAlgn="base">
              <a:buNone/>
            </a:pPr>
            <a:r>
              <a:rPr lang="pt-BR" sz="2800" dirty="0"/>
              <a:t>Um texto contraditório e redundante ou cujas ideias iniciadas não são concluídas, é um texto incoerente. A incoerência compromete a clareza do discurso, a sua fluência e a eficácia da leitura.</a:t>
            </a:r>
          </a:p>
          <a:p>
            <a:pPr marL="0" indent="0" algn="just" fontAlgn="base">
              <a:buNone/>
            </a:pPr>
            <a:r>
              <a:rPr lang="pt-BR" sz="2800" dirty="0"/>
              <a:t>Assim a incoerência não é só uma questão de conhecimento, decorre também do uso de tempos verbais e da emissão de ideias contrárias.</a:t>
            </a:r>
          </a:p>
          <a:p>
            <a:pPr marL="0" indent="0" algn="just" fontAlgn="base">
              <a:buNone/>
            </a:pPr>
            <a:r>
              <a:rPr lang="pt-BR" sz="2800" dirty="0"/>
              <a:t>Pode-se dizer que em um texto coerente todas as suas partes, ideias, afirmações, exemplos, argumentos, etc. se encaixam de modo </a:t>
            </a:r>
            <a:r>
              <a:rPr lang="pt-BR" sz="2800" b="1" dirty="0"/>
              <a:t>lógico</a:t>
            </a:r>
            <a:r>
              <a:rPr lang="pt-BR" sz="2800" dirty="0"/>
              <a:t> e </a:t>
            </a:r>
            <a:r>
              <a:rPr lang="pt-BR" sz="2800" b="1" dirty="0"/>
              <a:t>complementar</a:t>
            </a:r>
            <a:r>
              <a:rPr lang="pt-BR" sz="2800" dirty="0"/>
              <a:t>.</a:t>
            </a:r>
          </a:p>
          <a:p>
            <a:pPr marL="0" indent="0" algn="just" fontAlgn="base">
              <a:buNone/>
            </a:pPr>
            <a:endParaRPr lang="pt-BR" sz="2800" dirty="0"/>
          </a:p>
        </p:txBody>
      </p:sp>
      <p:sp>
        <p:nvSpPr>
          <p:cNvPr id="5" name="Título 4">
            <a:extLst>
              <a:ext uri="{FF2B5EF4-FFF2-40B4-BE49-F238E27FC236}">
                <a16:creationId xmlns:a16="http://schemas.microsoft.com/office/drawing/2014/main" id="{AD1BCFC1-BB8A-4409-B9CC-E6C76656E338}"/>
              </a:ext>
            </a:extLst>
          </p:cNvPr>
          <p:cNvSpPr>
            <a:spLocks noGrp="1"/>
          </p:cNvSpPr>
          <p:nvPr>
            <p:ph type="title"/>
          </p:nvPr>
        </p:nvSpPr>
        <p:spPr/>
        <p:txBody>
          <a:bodyPr/>
          <a:lstStyle/>
          <a:p>
            <a:r>
              <a:rPr lang="pt-BR" b="1" dirty="0"/>
              <a:t>COERÊNCIA</a:t>
            </a:r>
          </a:p>
        </p:txBody>
      </p:sp>
    </p:spTree>
    <p:extLst>
      <p:ext uri="{BB962C8B-B14F-4D97-AF65-F5344CB8AC3E}">
        <p14:creationId xmlns:p14="http://schemas.microsoft.com/office/powerpoint/2010/main" val="3753615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a:bodyPr>
          <a:lstStyle/>
          <a:p>
            <a:pPr marL="0" indent="0">
              <a:buNone/>
            </a:pPr>
            <a:r>
              <a:rPr lang="pt-BR" sz="3200" dirty="0"/>
              <a:t>O trabalho de língua portuguesa está pronto, porém estou terminando ele agora.</a:t>
            </a:r>
          </a:p>
          <a:p>
            <a:pPr marL="0" indent="0">
              <a:buNone/>
            </a:pPr>
            <a:endParaRPr lang="pt-BR" sz="3200" dirty="0"/>
          </a:p>
          <a:p>
            <a:pPr marL="0" indent="0">
              <a:buNone/>
            </a:pPr>
            <a:r>
              <a:rPr lang="pt-BR" sz="3200" dirty="0"/>
              <a:t>Eu virei vegano! Então hoje eu vou querer um x-</a:t>
            </a:r>
            <a:r>
              <a:rPr lang="pt-BR" sz="3200" dirty="0" err="1"/>
              <a:t>burguer</a:t>
            </a:r>
            <a:r>
              <a:rPr lang="pt-BR" sz="3200" dirty="0"/>
              <a:t> com muito bacon!</a:t>
            </a:r>
          </a:p>
        </p:txBody>
      </p:sp>
      <p:sp>
        <p:nvSpPr>
          <p:cNvPr id="5" name="Título 4">
            <a:extLst>
              <a:ext uri="{FF2B5EF4-FFF2-40B4-BE49-F238E27FC236}">
                <a16:creationId xmlns:a16="http://schemas.microsoft.com/office/drawing/2014/main" id="{360EB41D-CAF2-46D7-8240-9C49301946B4}"/>
              </a:ext>
            </a:extLst>
          </p:cNvPr>
          <p:cNvSpPr>
            <a:spLocks noGrp="1"/>
          </p:cNvSpPr>
          <p:nvPr>
            <p:ph type="title"/>
          </p:nvPr>
        </p:nvSpPr>
        <p:spPr/>
        <p:txBody>
          <a:bodyPr/>
          <a:lstStyle/>
          <a:p>
            <a:r>
              <a:rPr lang="pt-BR" b="1" dirty="0"/>
              <a:t>FRASES INCOERENTES</a:t>
            </a:r>
          </a:p>
        </p:txBody>
      </p:sp>
    </p:spTree>
    <p:extLst>
      <p:ext uri="{BB962C8B-B14F-4D97-AF65-F5344CB8AC3E}">
        <p14:creationId xmlns:p14="http://schemas.microsoft.com/office/powerpoint/2010/main" val="3645884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E8A74879-3FE4-4974-B68D-91589A27E0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3407" y="482844"/>
            <a:ext cx="9427699" cy="5892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6773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D92435DB-4EB0-4F54-AE96-78E7C4D6EF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7491" y="243636"/>
            <a:ext cx="9537017" cy="6370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3343805"/>
      </p:ext>
    </p:extLst>
  </p:cSld>
  <p:clrMapOvr>
    <a:masterClrMapping/>
  </p:clrMapOvr>
</p:sld>
</file>

<file path=ppt/theme/theme1.xml><?xml version="1.0" encoding="utf-8"?>
<a:theme xmlns:a="http://schemas.openxmlformats.org/drawingml/2006/main" name="Cortar">
  <a:themeElements>
    <a:clrScheme name="Cortar">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ortar">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ortar">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TM10001105[[fn=Corte]]</Template>
  <TotalTime>131</TotalTime>
  <Words>2155</Words>
  <Application>Microsoft Office PowerPoint</Application>
  <PresentationFormat>Widescreen</PresentationFormat>
  <Paragraphs>150</Paragraphs>
  <Slides>30</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30</vt:i4>
      </vt:variant>
    </vt:vector>
  </HeadingPairs>
  <TitlesOfParts>
    <vt:vector size="35" baseType="lpstr">
      <vt:lpstr>Arial</vt:lpstr>
      <vt:lpstr>Franklin Gothic Book</vt:lpstr>
      <vt:lpstr>inherit</vt:lpstr>
      <vt:lpstr>Times New Roman</vt:lpstr>
      <vt:lpstr>Cortar</vt:lpstr>
      <vt:lpstr>Redação para o enem</vt:lpstr>
      <vt:lpstr>O TEXTO DISSERTATIVO-ARGUMENTATIVO</vt:lpstr>
      <vt:lpstr>Apresentação do PowerPoint</vt:lpstr>
      <vt:lpstr>Apresentação do PowerPoint</vt:lpstr>
      <vt:lpstr>COMPETÊNCIAS NECESSÁRIAS PARA A REDAÇÃO DO ENEM</vt:lpstr>
      <vt:lpstr>COERÊNCIA</vt:lpstr>
      <vt:lpstr>FRASES INCOERENTES</vt:lpstr>
      <vt:lpstr>Apresentação do PowerPoint</vt:lpstr>
      <vt:lpstr>Apresentação do PowerPoint</vt:lpstr>
      <vt:lpstr>PRINCÍPIOS DE COERÊNCIA</vt:lpstr>
      <vt:lpstr>COESÃO</vt:lpstr>
      <vt:lpstr>ELEMENTOS DE COESÃO (CONECTIVOS)</vt:lpstr>
      <vt:lpstr>CONECTIVOS</vt:lpstr>
      <vt:lpstr>CONECTIVOS</vt:lpstr>
      <vt:lpstr>CONECTIVOS</vt:lpstr>
      <vt:lpstr>FRASES-MODELO PARA INÍCIO/INTRODUÇÃO</vt:lpstr>
      <vt:lpstr>FRASES-MODELO PARA DESENVOLVIMENTO</vt:lpstr>
      <vt:lpstr>FRASES-MODELO PARA CONCLUSÃO</vt:lpstr>
      <vt:lpstr>ARGUMENTAÇÃO</vt:lpstr>
      <vt:lpstr>ARGUMENTO DE AUTORIDADE</vt:lpstr>
      <vt:lpstr>ARGUMENTO POR RACIOCÍNIO LÓGICO</vt:lpstr>
      <vt:lpstr>ARGUMENTO DE EXEMPLIFICAÇÃO</vt:lpstr>
      <vt:lpstr>ARGUMENTO DE PROVAS CONCRETAS</vt:lpstr>
      <vt:lpstr>ARGUMENTO POR ANALOGIA</vt:lpstr>
      <vt:lpstr>POSSÍVEIS TEMAS DE REDAÇÃO</vt:lpstr>
      <vt:lpstr>Isabella Barros Castelo Branco, do Piauí (INTRODUÇÃO)</vt:lpstr>
      <vt:lpstr>Isabella Barros Castelo Branco, do Piauí (DESENVOLVIMENTO 1)</vt:lpstr>
      <vt:lpstr>Isabella Barros Castelo Branco, do Piauí (DESENVOLVIMENTO 2)</vt:lpstr>
      <vt:lpstr>Isabella Barros Castelo Branco, do Piauí (CONCLUSÃO)</vt:lpstr>
      <vt:lpstr>POSSÍVEIS TEMAS DE REDAÇÃO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Redação para o enem</dc:title>
  <dc:creator>Vilson Rodrigo Diesel Rucinski</dc:creator>
  <cp:lastModifiedBy>Vilson Rodrigo Diesel Rucinski</cp:lastModifiedBy>
  <cp:revision>8</cp:revision>
  <dcterms:created xsi:type="dcterms:W3CDTF">2019-10-17T22:21:16Z</dcterms:created>
  <dcterms:modified xsi:type="dcterms:W3CDTF">2019-10-18T00:32:33Z</dcterms:modified>
</cp:coreProperties>
</file>