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96" r:id="rId3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082F75-724C-482E-8EE5-A2F2F5E15D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C002657-16F6-4DA9-87A8-D55BA7176A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4C56138-B033-4776-A239-681F5469D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D57C-252D-4D59-93FE-1B9EE3D0F72C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CCE6EC6-7D03-46EC-9316-1BE8BA366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C7A958-96A4-435F-A93A-1B86AF8F6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1F605-5E2A-4E06-905E-66151ACFC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099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A00FFE-4F40-42CE-9B65-E23CF6187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9AD1142-261A-4779-AB28-C7EF284E9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196D6B-303B-4535-92C3-5A1A9099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D57C-252D-4D59-93FE-1B9EE3D0F72C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30A07EB-6F19-4F89-8904-6663A7F92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ADB0271-EC4A-4C4B-862F-D9F9E707C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1F605-5E2A-4E06-905E-66151ACFC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4650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447B578-F768-41E7-A972-4AABADC240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F870073-A1CA-4EDD-B982-444C2CEE6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74B4FC-ED94-4078-96F8-C4FB21D94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D57C-252D-4D59-93FE-1B9EE3D0F72C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177F36A-C58C-4842-A746-812F43F0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DB90DDE-B1CC-436B-990A-CED9ADB03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1F605-5E2A-4E06-905E-66151ACFC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6791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AB73A7-5504-44A1-84FB-6DDA69FED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BDC632-5B5A-4F88-BA12-7A6B53D96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D4AD679-FD91-48A3-A970-A04CAB8BB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D57C-252D-4D59-93FE-1B9EE3D0F72C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B74D044-E08D-43D2-B1C7-B1B4E3EEC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138B84B-2F02-4526-BD33-9C283C82B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1F605-5E2A-4E06-905E-66151ACFC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054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E5475D-D0C2-46C1-AFFD-1249D164A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A9473CD-E73F-4940-8442-91EFD97D7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6B0508B-64E3-40F4-9272-42A83181B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D57C-252D-4D59-93FE-1B9EE3D0F72C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736402-DC88-4A98-967D-6CE92B28F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826076-7AAD-4810-810B-18F01C0BB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1F605-5E2A-4E06-905E-66151ACFC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500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13BE4-F9F0-4F18-905E-B12010F4A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0CB6851-0705-4CA3-BF73-EBD166C288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2266C06-933E-4338-A0BC-9C9C9054BF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C651E5A-9C7C-4F88-9926-5609FD7E1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D57C-252D-4D59-93FE-1B9EE3D0F72C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9EC7A88-0492-4A03-A83E-7FD1D0857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A2DA605-FE36-4B6C-9E29-6F145CB36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1F605-5E2A-4E06-905E-66151ACFC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4724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EAF9C7-DCEC-44E9-B818-D5E3EA150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A6CC47F-2049-4DD0-9EEF-8ABD21019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B66495-6951-4814-A959-ED51AD9F75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B74567-8042-4FC0-90B3-266DE318D6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E2DD210-F807-4325-8790-2C0598E12C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859B9A6-BBD8-47AE-8CC4-19B492861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D57C-252D-4D59-93FE-1B9EE3D0F72C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E51D73B-990D-4E43-96DA-728F00E1E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0055D0A-37E8-4896-B2DE-EBBC40197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1F605-5E2A-4E06-905E-66151ACFC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222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4380F5-7BA7-4DCA-BA0B-F4472283B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CA6198C-9B44-414C-AF9C-81FCC2E7A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D57C-252D-4D59-93FE-1B9EE3D0F72C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2E01BEA-4364-420C-A797-27552586F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5F2A0A5-838D-41A0-A94C-9EA16E617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1F605-5E2A-4E06-905E-66151ACFC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138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BBDEE6A-9F44-412F-9BD3-E81813061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D57C-252D-4D59-93FE-1B9EE3D0F72C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1C56CA0-AE83-4D37-88FE-3DF103E3E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45CEA63-9EDD-43B9-BE0C-FE38B4CFA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1F605-5E2A-4E06-905E-66151ACFC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84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E7E9BD-E1C4-418E-B6AD-9742AD629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62475FC-C6C7-4468-A14F-BA63CB110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8C5F0B7-54B7-4062-BF41-618600FB6A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9C866F4-F3B9-41B1-81D1-E558DDAA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D57C-252D-4D59-93FE-1B9EE3D0F72C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FDC38D4-CDA6-44F9-9BBC-277F2E88C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41E98A3-519A-47AA-92F6-C6BF44E50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1F605-5E2A-4E06-905E-66151ACFC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7807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6C4B49-491D-458F-8FDE-2E2EA7DA3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50D5D1B-EE79-495C-9B1E-7284214EFC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209BF2D-992F-42AB-9A24-9D7A2141F9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C1B831B-CF87-4824-BF56-C8A1D9448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D57C-252D-4D59-93FE-1B9EE3D0F72C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C504B97-13A1-4A7B-A1BD-ACE9F4A41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188F3BB-B81F-4E81-B11F-6F6BA8318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1F605-5E2A-4E06-905E-66151ACFC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8577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FF034B7-6BDB-4E1E-BA14-9CE517675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54019F-316F-4920-8800-9DDFA8CE1D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055D1EF-0728-4219-AF8A-0FF880F4D9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1D57C-252D-4D59-93FE-1B9EE3D0F72C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C7705B7-0609-4A01-809B-2908895F48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F1E8269-36E4-4976-BD11-930D5302CA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1F605-5E2A-4E06-905E-66151ACFC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976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CD1075A-0ACF-4AB2-9626-124024F3069A}"/>
              </a:ext>
            </a:extLst>
          </p:cNvPr>
          <p:cNvSpPr txBox="1"/>
          <p:nvPr/>
        </p:nvSpPr>
        <p:spPr>
          <a:xfrm>
            <a:off x="0" y="1538371"/>
            <a:ext cx="12417182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Corredores ecológicos visam mitigar os efeitos da fragmentação dos ecossistemas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promovendo a ligação entre diferentes áreas, com o objetivo de proporcionar o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deslocamento de animais, a dispersão de sementes e o aumento da cobertura vegetal. 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São instituídos com base em informações como estudos sobre o deslocamento de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espécies, sua área de vida (área necessária para o  suprimento de suas necessidades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vitais e reprodutivas) e a distribuição de suas populações.</a:t>
            </a:r>
          </a:p>
          <a:p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C10454D-6CE7-4261-8583-B5337D0B4F0E}"/>
              </a:ext>
            </a:extLst>
          </p:cNvPr>
          <p:cNvSpPr txBox="1"/>
          <p:nvPr/>
        </p:nvSpPr>
        <p:spPr>
          <a:xfrm>
            <a:off x="647114" y="492369"/>
            <a:ext cx="1963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1. (Enem/2018)</a:t>
            </a:r>
          </a:p>
        </p:txBody>
      </p:sp>
    </p:spTree>
    <p:extLst>
      <p:ext uri="{BB962C8B-B14F-4D97-AF65-F5344CB8AC3E}">
        <p14:creationId xmlns:p14="http://schemas.microsoft.com/office/powerpoint/2010/main" val="447268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2FCC839-9660-4234-81C8-11320CDD54DE}"/>
              </a:ext>
            </a:extLst>
          </p:cNvPr>
          <p:cNvSpPr txBox="1"/>
          <p:nvPr/>
        </p:nvSpPr>
        <p:spPr>
          <a:xfrm>
            <a:off x="548640" y="662940"/>
            <a:ext cx="52164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aumento do número de estames.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89D18D3-D4DF-4413-B0B7-5202685379C9}"/>
              </a:ext>
            </a:extLst>
          </p:cNvPr>
          <p:cNvSpPr txBox="1"/>
          <p:nvPr/>
        </p:nvSpPr>
        <p:spPr>
          <a:xfrm>
            <a:off x="0" y="2101361"/>
            <a:ext cx="11883381" cy="25463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polinização pelo vento ocorre somente diante da presença de uma grande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quantidade de pólen, caso contrário considera-se que o vento não faz polinização 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direcional. O número de estames é que determina a quantidade de pólen.</a:t>
            </a:r>
          </a:p>
        </p:txBody>
      </p:sp>
    </p:spTree>
    <p:extLst>
      <p:ext uri="{BB962C8B-B14F-4D97-AF65-F5344CB8AC3E}">
        <p14:creationId xmlns:p14="http://schemas.microsoft.com/office/powerpoint/2010/main" val="4235964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FAB2DEE-B2EB-401C-966F-024FF2929FE8}"/>
              </a:ext>
            </a:extLst>
          </p:cNvPr>
          <p:cNvSpPr txBox="1"/>
          <p:nvPr/>
        </p:nvSpPr>
        <p:spPr>
          <a:xfrm>
            <a:off x="754380" y="571500"/>
            <a:ext cx="2491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(Enem/2018)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228AA98-DF18-4AC5-8940-7FE4A297F24E}"/>
              </a:ext>
            </a:extLst>
          </p:cNvPr>
          <p:cNvSpPr txBox="1"/>
          <p:nvPr/>
        </p:nvSpPr>
        <p:spPr>
          <a:xfrm>
            <a:off x="100232" y="1754945"/>
            <a:ext cx="11667425" cy="34081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lnSpc>
                <a:spcPct val="200000"/>
              </a:lnSpc>
            </a:pPr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deserto é um bioma que se localiza em regiões de pouca umidade. A fauna é, </a:t>
            </a:r>
          </a:p>
          <a:p>
            <a:pPr fontAlgn="base"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predominantemente,  composta por animais roedores, aves, répteis e artrópodes.</a:t>
            </a:r>
          </a:p>
          <a:p>
            <a:pPr fontAlgn="base"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Uma adaptação, associada a esse bioma, presente nos seres vivos dos grupos</a:t>
            </a:r>
          </a:p>
          <a:p>
            <a:pPr fontAlgn="base"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citados é o(a):</a:t>
            </a:r>
          </a:p>
        </p:txBody>
      </p:sp>
    </p:spTree>
    <p:extLst>
      <p:ext uri="{BB962C8B-B14F-4D97-AF65-F5344CB8AC3E}">
        <p14:creationId xmlns:p14="http://schemas.microsoft.com/office/powerpoint/2010/main" val="1296167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7E7AC3E9-E8D8-4713-A4F1-989B081C490C}"/>
              </a:ext>
            </a:extLst>
          </p:cNvPr>
          <p:cNvSpPr txBox="1"/>
          <p:nvPr/>
        </p:nvSpPr>
        <p:spPr>
          <a:xfrm>
            <a:off x="640080" y="434340"/>
            <a:ext cx="92384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existência de numerosas glândulas sudoríparas na epiderme.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CA5C29A-43C6-4B2F-B3D2-2A9DA92FE7C0}"/>
              </a:ext>
            </a:extLst>
          </p:cNvPr>
          <p:cNvSpPr txBox="1"/>
          <p:nvPr/>
        </p:nvSpPr>
        <p:spPr>
          <a:xfrm>
            <a:off x="1828800" y="1417320"/>
            <a:ext cx="90973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eliminação de excretas nitrogenadas de forma concentrada.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6FC94CA-3816-48A9-9261-2E791D78C4A4}"/>
              </a:ext>
            </a:extLst>
          </p:cNvPr>
          <p:cNvSpPr txBox="1"/>
          <p:nvPr/>
        </p:nvSpPr>
        <p:spPr>
          <a:xfrm>
            <a:off x="2468880" y="2491740"/>
            <a:ext cx="90813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desenvolvimento do embrião no interior de ovo com casca.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AF0B7EB-416E-4CD6-BA3A-A987EDD90FB5}"/>
              </a:ext>
            </a:extLst>
          </p:cNvPr>
          <p:cNvSpPr txBox="1"/>
          <p:nvPr/>
        </p:nvSpPr>
        <p:spPr>
          <a:xfrm>
            <a:off x="2468880" y="3771900"/>
            <a:ext cx="74558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capacidade de controlar a temperatura corporal.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B3DC4B7-382E-42AF-B93F-0FFD0EA38DBA}"/>
              </a:ext>
            </a:extLst>
          </p:cNvPr>
          <p:cNvSpPr txBox="1"/>
          <p:nvPr/>
        </p:nvSpPr>
        <p:spPr>
          <a:xfrm>
            <a:off x="3200400" y="5303520"/>
            <a:ext cx="68082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respiração realizada por pulmões foliáceos.</a:t>
            </a:r>
          </a:p>
        </p:txBody>
      </p:sp>
    </p:spTree>
    <p:extLst>
      <p:ext uri="{BB962C8B-B14F-4D97-AF65-F5344CB8AC3E}">
        <p14:creationId xmlns:p14="http://schemas.microsoft.com/office/powerpoint/2010/main" val="1093349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EAD1526-8124-4068-9C25-FDF5048079DE}"/>
              </a:ext>
            </a:extLst>
          </p:cNvPr>
          <p:cNvSpPr txBox="1"/>
          <p:nvPr/>
        </p:nvSpPr>
        <p:spPr>
          <a:xfrm>
            <a:off x="1097280" y="525780"/>
            <a:ext cx="9224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b) eliminação de excretas nitrogenadas de forma concentrada.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527CF6C-262D-4D90-94C1-BF99E2628B74}"/>
              </a:ext>
            </a:extLst>
          </p:cNvPr>
          <p:cNvSpPr txBox="1"/>
          <p:nvPr/>
        </p:nvSpPr>
        <p:spPr>
          <a:xfrm>
            <a:off x="52748" y="1668780"/>
            <a:ext cx="1192666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suor e a transpiração são uma característica dos mamíferos e no enunciado são </a:t>
            </a: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citados roedores, aves, répteis e artrópodes. Os roedores, particularmente não </a:t>
            </a: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nascem de ovos, eliminando mais uma alternativa.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BEA60EB4-1CA4-4283-9246-D8C49650C844}"/>
              </a:ext>
            </a:extLst>
          </p:cNvPr>
          <p:cNvSpPr/>
          <p:nvPr/>
        </p:nvSpPr>
        <p:spPr>
          <a:xfrm>
            <a:off x="52748" y="4251917"/>
            <a:ext cx="11926663" cy="1905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pulmões foliáceos possuem estrutura simples e não são encontrados nos animais citados no enunciado. Dessa forma, destacamos que a eliminação de excretas nitrogenadas de forma concentrada é uma estratégia dos indivíduos citados.</a:t>
            </a:r>
            <a:endParaRPr lang="pt-BR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612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7637ABE5-3588-40D6-9D55-FCFDA2E30A07}"/>
              </a:ext>
            </a:extLst>
          </p:cNvPr>
          <p:cNvSpPr txBox="1"/>
          <p:nvPr/>
        </p:nvSpPr>
        <p:spPr>
          <a:xfrm>
            <a:off x="891540" y="525780"/>
            <a:ext cx="2491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(Enem/2018)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12F6A9B-256C-4BA8-B26D-679562893831}"/>
              </a:ext>
            </a:extLst>
          </p:cNvPr>
          <p:cNvSpPr txBox="1"/>
          <p:nvPr/>
        </p:nvSpPr>
        <p:spPr>
          <a:xfrm>
            <a:off x="3696" y="1760220"/>
            <a:ext cx="12397946" cy="34081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utilização de extratos de origem natural tem recebido a atenção de pesquisadores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todo o mundo, principalmente nos países em desenvolvimento que são altamente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acometidos por doenças infecciosas e parasitárias. Um bom exemplo dessa utilização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são os produtos de origem botânica que combatem insetos.</a:t>
            </a:r>
          </a:p>
        </p:txBody>
      </p:sp>
    </p:spTree>
    <p:extLst>
      <p:ext uri="{BB962C8B-B14F-4D97-AF65-F5344CB8AC3E}">
        <p14:creationId xmlns:p14="http://schemas.microsoft.com/office/powerpoint/2010/main" val="1098167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989676D0-B9B7-4F9C-8B21-CC558FB2EB4D}"/>
              </a:ext>
            </a:extLst>
          </p:cNvPr>
          <p:cNvSpPr txBox="1"/>
          <p:nvPr/>
        </p:nvSpPr>
        <p:spPr>
          <a:xfrm>
            <a:off x="982980" y="480060"/>
            <a:ext cx="7686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uso desses produtos pode auxiliar no controle da: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0AE5DC8-0626-4C05-BA7F-DB98454E4D49}"/>
              </a:ext>
            </a:extLst>
          </p:cNvPr>
          <p:cNvSpPr txBox="1"/>
          <p:nvPr/>
        </p:nvSpPr>
        <p:spPr>
          <a:xfrm>
            <a:off x="982980" y="1417320"/>
            <a:ext cx="30861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esquistossomose.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3354F39-C1C4-4DAD-B3B5-AA02A6CCB5DB}"/>
              </a:ext>
            </a:extLst>
          </p:cNvPr>
          <p:cNvSpPr txBox="1"/>
          <p:nvPr/>
        </p:nvSpPr>
        <p:spPr>
          <a:xfrm>
            <a:off x="1371600" y="2446020"/>
            <a:ext cx="2502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leptospirose.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C1BD69C-46F0-4FE7-9832-02A096A04B49}"/>
              </a:ext>
            </a:extLst>
          </p:cNvPr>
          <p:cNvSpPr txBox="1"/>
          <p:nvPr/>
        </p:nvSpPr>
        <p:spPr>
          <a:xfrm>
            <a:off x="1737360" y="3429000"/>
            <a:ext cx="26035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c) leishmaniose.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95F3930-347A-40F6-B3BF-1C4799FC5FFE}"/>
              </a:ext>
            </a:extLst>
          </p:cNvPr>
          <p:cNvSpPr txBox="1"/>
          <p:nvPr/>
        </p:nvSpPr>
        <p:spPr>
          <a:xfrm>
            <a:off x="2560320" y="4320540"/>
            <a:ext cx="2268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hanseníase.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871CE8D-1B28-4C11-A340-94E1D8056A66}"/>
              </a:ext>
            </a:extLst>
          </p:cNvPr>
          <p:cNvSpPr txBox="1"/>
          <p:nvPr/>
        </p:nvSpPr>
        <p:spPr>
          <a:xfrm>
            <a:off x="3483351" y="5646420"/>
            <a:ext cx="1309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e) aids.</a:t>
            </a:r>
          </a:p>
        </p:txBody>
      </p:sp>
    </p:spTree>
    <p:extLst>
      <p:ext uri="{BB962C8B-B14F-4D97-AF65-F5344CB8AC3E}">
        <p14:creationId xmlns:p14="http://schemas.microsoft.com/office/powerpoint/2010/main" val="1118051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2E6810A-7EE7-45AB-AF06-63E379F162D5}"/>
              </a:ext>
            </a:extLst>
          </p:cNvPr>
          <p:cNvSpPr txBox="1"/>
          <p:nvPr/>
        </p:nvSpPr>
        <p:spPr>
          <a:xfrm>
            <a:off x="1303020" y="662940"/>
            <a:ext cx="25667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leishmaniose.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C36E98F-3C7E-426F-AD44-2D745F551836}"/>
              </a:ext>
            </a:extLst>
          </p:cNvPr>
          <p:cNvSpPr txBox="1"/>
          <p:nvPr/>
        </p:nvSpPr>
        <p:spPr>
          <a:xfrm>
            <a:off x="109152" y="2080260"/>
            <a:ext cx="11857157" cy="25463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leishmaniose é uma doença causada por protozoário, sendo transmitida através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picada de um inseto vetor.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Existe medicação para prevenir a doença somente em seres humanos.</a:t>
            </a:r>
          </a:p>
        </p:txBody>
      </p:sp>
    </p:spTree>
    <p:extLst>
      <p:ext uri="{BB962C8B-B14F-4D97-AF65-F5344CB8AC3E}">
        <p14:creationId xmlns:p14="http://schemas.microsoft.com/office/powerpoint/2010/main" val="2644856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E1FE921-D1FB-4718-A383-275AFF06C8A6}"/>
              </a:ext>
            </a:extLst>
          </p:cNvPr>
          <p:cNvSpPr txBox="1"/>
          <p:nvPr/>
        </p:nvSpPr>
        <p:spPr>
          <a:xfrm>
            <a:off x="103980" y="731520"/>
            <a:ext cx="12006813" cy="64017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esquistossomose é uma doença infecciosa parasitária, porém sua prevenção e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controle devem ser realizados com ações de saneamento básico. A leptospirose é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uma doença bacteriana grave e sua prevenção é feita principalmente relacionadas 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saneamento básico e higiene. A hanseníase é uma doença crônica causada por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uma bactéria e sua prevenção é feita a partir de tratamento específico e higiene.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AIDS é uma doença causada pelo vírus HIV e o combate à disseminação é feito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através de campanhas de saúde.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570037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C1ABDCF2-A193-4F9D-A641-59828F4A0A30}"/>
              </a:ext>
            </a:extLst>
          </p:cNvPr>
          <p:cNvSpPr txBox="1"/>
          <p:nvPr/>
        </p:nvSpPr>
        <p:spPr>
          <a:xfrm>
            <a:off x="553916" y="100232"/>
            <a:ext cx="2491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(Enem/2018)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4977B08-83C8-4067-A547-DDFF907BDD18}"/>
              </a:ext>
            </a:extLst>
          </p:cNvPr>
          <p:cNvSpPr txBox="1"/>
          <p:nvPr/>
        </p:nvSpPr>
        <p:spPr>
          <a:xfrm>
            <a:off x="-45655" y="1106444"/>
            <a:ext cx="12208791" cy="34081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serem absorvidos pelas células do intestino humano, os lipídios ingeridos 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precisam ser primeiramente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emulsificados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Nessa etapa da digestão, torna-se necessária a ação dos ácidos biliares, visto que os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lipídios apresentam uma natureza apolar e são insolúveis em água.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79491B-6968-41D9-8A1D-6A8702FFB9C0}"/>
              </a:ext>
            </a:extLst>
          </p:cNvPr>
          <p:cNvSpPr txBox="1"/>
          <p:nvPr/>
        </p:nvSpPr>
        <p:spPr>
          <a:xfrm>
            <a:off x="2382715" y="5385796"/>
            <a:ext cx="64812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Esses ácidos atuam no processo de modo a:</a:t>
            </a:r>
          </a:p>
        </p:txBody>
      </p:sp>
    </p:spTree>
    <p:extLst>
      <p:ext uri="{BB962C8B-B14F-4D97-AF65-F5344CB8AC3E}">
        <p14:creationId xmlns:p14="http://schemas.microsoft.com/office/powerpoint/2010/main" val="3634167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F2C08D6-89B8-4725-9E9F-08A80AC337AE}"/>
              </a:ext>
            </a:extLst>
          </p:cNvPr>
          <p:cNvSpPr txBox="1"/>
          <p:nvPr/>
        </p:nvSpPr>
        <p:spPr>
          <a:xfrm>
            <a:off x="1371600" y="868680"/>
            <a:ext cx="36455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hidrolisar os lipídios.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BE7EBE0-523D-43CD-8ECB-FD6F78E81C2D}"/>
              </a:ext>
            </a:extLst>
          </p:cNvPr>
          <p:cNvSpPr txBox="1"/>
          <p:nvPr/>
        </p:nvSpPr>
        <p:spPr>
          <a:xfrm>
            <a:off x="2217420" y="1874520"/>
            <a:ext cx="38763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agir como detergentes.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CCDD871-E66A-42DC-B553-6A2BBEF66B3F}"/>
              </a:ext>
            </a:extLst>
          </p:cNvPr>
          <p:cNvSpPr txBox="1"/>
          <p:nvPr/>
        </p:nvSpPr>
        <p:spPr>
          <a:xfrm>
            <a:off x="2720340" y="2880360"/>
            <a:ext cx="46714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tornar os lipídios anfifílicos.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D9423F-B646-4DF1-B986-3C5012FC8E8C}"/>
              </a:ext>
            </a:extLst>
          </p:cNvPr>
          <p:cNvSpPr txBox="1"/>
          <p:nvPr/>
        </p:nvSpPr>
        <p:spPr>
          <a:xfrm>
            <a:off x="3515165" y="4339828"/>
            <a:ext cx="5176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promover a secreção de lipases.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D8E8291-F5DE-4127-81A4-E12CA0A0E964}"/>
              </a:ext>
            </a:extLst>
          </p:cNvPr>
          <p:cNvSpPr txBox="1"/>
          <p:nvPr/>
        </p:nvSpPr>
        <p:spPr>
          <a:xfrm>
            <a:off x="4503421" y="5715000"/>
            <a:ext cx="66207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estimular o trânsito intestinal dos lipídios.</a:t>
            </a:r>
          </a:p>
        </p:txBody>
      </p:sp>
    </p:spTree>
    <p:extLst>
      <p:ext uri="{BB962C8B-B14F-4D97-AF65-F5344CB8AC3E}">
        <p14:creationId xmlns:p14="http://schemas.microsoft.com/office/powerpoint/2010/main" val="2442009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0ED60651-1BAB-409A-BFAC-C8005FF033C5}"/>
              </a:ext>
            </a:extLst>
          </p:cNvPr>
          <p:cNvSpPr txBox="1"/>
          <p:nvPr/>
        </p:nvSpPr>
        <p:spPr>
          <a:xfrm>
            <a:off x="1641279" y="0"/>
            <a:ext cx="985398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Nessa estratégia, a recuperação da biodiversidade é efetiva porque:</a:t>
            </a:r>
          </a:p>
          <a:p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857DA93-F488-44AF-BC34-56FAB964B63F}"/>
              </a:ext>
            </a:extLst>
          </p:cNvPr>
          <p:cNvSpPr txBox="1"/>
          <p:nvPr/>
        </p:nvSpPr>
        <p:spPr>
          <a:xfrm>
            <a:off x="318281" y="879460"/>
            <a:ext cx="3490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propicia o fluxo gênico.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06237A8-39CF-46A8-90B5-860E448840EF}"/>
              </a:ext>
            </a:extLst>
          </p:cNvPr>
          <p:cNvSpPr txBox="1"/>
          <p:nvPr/>
        </p:nvSpPr>
        <p:spPr>
          <a:xfrm>
            <a:off x="1325880" y="1840736"/>
            <a:ext cx="46313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b) intensifica o manejo de espécies.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5205A10-693A-42D9-A1B3-B9DBEC308A97}"/>
              </a:ext>
            </a:extLst>
          </p:cNvPr>
          <p:cNvSpPr txBox="1"/>
          <p:nvPr/>
        </p:nvSpPr>
        <p:spPr>
          <a:xfrm>
            <a:off x="2063310" y="2839452"/>
            <a:ext cx="55290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c) amplia o processo de ocupação humana.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2C41A20-B343-4F40-890A-5C3F9604347A}"/>
              </a:ext>
            </a:extLst>
          </p:cNvPr>
          <p:cNvSpPr txBox="1"/>
          <p:nvPr/>
        </p:nvSpPr>
        <p:spPr>
          <a:xfrm>
            <a:off x="2783233" y="3977786"/>
            <a:ext cx="6625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aumenta o número de indivíduos nas populações.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CC0E21D-C977-45B8-9EB1-2FA7325B87C5}"/>
              </a:ext>
            </a:extLst>
          </p:cNvPr>
          <p:cNvSpPr txBox="1"/>
          <p:nvPr/>
        </p:nvSpPr>
        <p:spPr>
          <a:xfrm>
            <a:off x="3798960" y="5195599"/>
            <a:ext cx="6680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favorece a formação de ilhas de proteção integral.</a:t>
            </a:r>
          </a:p>
        </p:txBody>
      </p:sp>
    </p:spTree>
    <p:extLst>
      <p:ext uri="{BB962C8B-B14F-4D97-AF65-F5344CB8AC3E}">
        <p14:creationId xmlns:p14="http://schemas.microsoft.com/office/powerpoint/2010/main" val="2901137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BAECB7D3-870C-480D-BDCF-E732ABE31492}"/>
              </a:ext>
            </a:extLst>
          </p:cNvPr>
          <p:cNvSpPr txBox="1"/>
          <p:nvPr/>
        </p:nvSpPr>
        <p:spPr>
          <a:xfrm>
            <a:off x="571500" y="845820"/>
            <a:ext cx="39131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b) agir como detergentes.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5298C30-96B4-4BB1-ABEE-05B67A02C200}"/>
              </a:ext>
            </a:extLst>
          </p:cNvPr>
          <p:cNvSpPr txBox="1"/>
          <p:nvPr/>
        </p:nvSpPr>
        <p:spPr>
          <a:xfrm>
            <a:off x="446633" y="2537460"/>
            <a:ext cx="9602309" cy="2061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Os ácidos biliares tem como função separar e facilitar a digestão.</a:t>
            </a:r>
          </a:p>
          <a:p>
            <a:pPr>
              <a:lnSpc>
                <a:spcPct val="2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Eles atuam como detergentes nas gorduras (lipídios).</a:t>
            </a:r>
          </a:p>
        </p:txBody>
      </p:sp>
    </p:spTree>
    <p:extLst>
      <p:ext uri="{BB962C8B-B14F-4D97-AF65-F5344CB8AC3E}">
        <p14:creationId xmlns:p14="http://schemas.microsoft.com/office/powerpoint/2010/main" val="1177737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E66FBEB-850C-468A-9C37-5E7B8F770D11}"/>
              </a:ext>
            </a:extLst>
          </p:cNvPr>
          <p:cNvSpPr txBox="1"/>
          <p:nvPr/>
        </p:nvSpPr>
        <p:spPr>
          <a:xfrm>
            <a:off x="868680" y="548640"/>
            <a:ext cx="2491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(Enem/2017)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032F68A-36EC-40CE-A7B2-E93DD42539BE}"/>
              </a:ext>
            </a:extLst>
          </p:cNvPr>
          <p:cNvSpPr txBox="1"/>
          <p:nvPr/>
        </p:nvSpPr>
        <p:spPr>
          <a:xfrm>
            <a:off x="0" y="1737360"/>
            <a:ext cx="12164933" cy="2600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terapia celular tem sido amplamente divulgada como revolucionária, por emitir a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regeneração de tecidos a partir de células novas. Entretanto, a técnica de se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introduzirem novas células em um tecido, para o tratamento de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enfermidades em indivíduos, já era aplicada rotineiramente em hospitais.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58DFDD9-3AAB-467B-9BDE-58B4AD8E2703}"/>
              </a:ext>
            </a:extLst>
          </p:cNvPr>
          <p:cNvSpPr txBox="1"/>
          <p:nvPr/>
        </p:nvSpPr>
        <p:spPr>
          <a:xfrm>
            <a:off x="3227800" y="5409709"/>
            <a:ext cx="47670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que técnica refere-se o texto?</a:t>
            </a:r>
          </a:p>
        </p:txBody>
      </p:sp>
    </p:spTree>
    <p:extLst>
      <p:ext uri="{BB962C8B-B14F-4D97-AF65-F5344CB8AC3E}">
        <p14:creationId xmlns:p14="http://schemas.microsoft.com/office/powerpoint/2010/main" val="4264909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C0AB7802-80DF-4894-AFCE-B596AD0766FE}"/>
              </a:ext>
            </a:extLst>
          </p:cNvPr>
          <p:cNvSpPr txBox="1"/>
          <p:nvPr/>
        </p:nvSpPr>
        <p:spPr>
          <a:xfrm>
            <a:off x="777240" y="1097280"/>
            <a:ext cx="1667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a) vacina.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BF3E1C3-44B1-43D2-8AA1-DC4C8C35FBAB}"/>
              </a:ext>
            </a:extLst>
          </p:cNvPr>
          <p:cNvSpPr txBox="1"/>
          <p:nvPr/>
        </p:nvSpPr>
        <p:spPr>
          <a:xfrm>
            <a:off x="1901074" y="2240280"/>
            <a:ext cx="17892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b) biópsia.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D5641DE-4948-46A3-ABDE-31C8F49E4283}"/>
              </a:ext>
            </a:extLst>
          </p:cNvPr>
          <p:cNvSpPr txBox="1"/>
          <p:nvPr/>
        </p:nvSpPr>
        <p:spPr>
          <a:xfrm>
            <a:off x="2697480" y="3429000"/>
            <a:ext cx="24641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c) hemodiálise.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2696486-12C0-49AD-91FB-99D1BD9C144E}"/>
              </a:ext>
            </a:extLst>
          </p:cNvPr>
          <p:cNvSpPr txBox="1"/>
          <p:nvPr/>
        </p:nvSpPr>
        <p:spPr>
          <a:xfrm>
            <a:off x="3520440" y="4640580"/>
            <a:ext cx="2707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quimioterapia.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8C6B877-2D14-4CC9-9DCA-4559968135EC}"/>
              </a:ext>
            </a:extLst>
          </p:cNvPr>
          <p:cNvSpPr txBox="1"/>
          <p:nvPr/>
        </p:nvSpPr>
        <p:spPr>
          <a:xfrm>
            <a:off x="4846320" y="5600700"/>
            <a:ext cx="37208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e) transfusão de sangue.</a:t>
            </a:r>
          </a:p>
        </p:txBody>
      </p:sp>
    </p:spTree>
    <p:extLst>
      <p:ext uri="{BB962C8B-B14F-4D97-AF65-F5344CB8AC3E}">
        <p14:creationId xmlns:p14="http://schemas.microsoft.com/office/powerpoint/2010/main" val="467364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AABD02EA-5C57-4DA4-95BB-BF3F7E515B27}"/>
              </a:ext>
            </a:extLst>
          </p:cNvPr>
          <p:cNvSpPr txBox="1"/>
          <p:nvPr/>
        </p:nvSpPr>
        <p:spPr>
          <a:xfrm>
            <a:off x="1114978" y="263996"/>
            <a:ext cx="3684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transfusão de sangue.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772B0C5-FC83-4CEF-914D-1FE7628B1562}"/>
              </a:ext>
            </a:extLst>
          </p:cNvPr>
          <p:cNvSpPr txBox="1"/>
          <p:nvPr/>
        </p:nvSpPr>
        <p:spPr>
          <a:xfrm>
            <a:off x="12540" y="1430593"/>
            <a:ext cx="11339964" cy="1307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transfusão de sangue ocorre a transferência de células sanguíneas, onde o 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indivíduo receptor recebe células como hemácias e leucócitos.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6C2D964-AB1F-430D-B172-D66417ACE23A}"/>
              </a:ext>
            </a:extLst>
          </p:cNvPr>
          <p:cNvSpPr txBox="1"/>
          <p:nvPr/>
        </p:nvSpPr>
        <p:spPr>
          <a:xfrm>
            <a:off x="12540" y="3513018"/>
            <a:ext cx="12043682" cy="32465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demais estão erradas pois a vacina representa injeção de um vírus ou bactéria e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não uma célula humana.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biopsia é a retirada de um tecido. A hemodiálise não insere célula, ela é um 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procedimento que auxilia a função de filtrar o sangue. A quimioterapia está 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relacionada a uma substância química.</a:t>
            </a:r>
          </a:p>
        </p:txBody>
      </p:sp>
    </p:spTree>
    <p:extLst>
      <p:ext uri="{BB962C8B-B14F-4D97-AF65-F5344CB8AC3E}">
        <p14:creationId xmlns:p14="http://schemas.microsoft.com/office/powerpoint/2010/main" val="501307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77FD36C-AC11-42DA-8DC3-9F9C59098DFF}"/>
              </a:ext>
            </a:extLst>
          </p:cNvPr>
          <p:cNvSpPr txBox="1"/>
          <p:nvPr/>
        </p:nvSpPr>
        <p:spPr>
          <a:xfrm>
            <a:off x="845820" y="339810"/>
            <a:ext cx="252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8. (Enem/2018)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7DC50DC-E88F-42CF-953D-0987A9810194}"/>
              </a:ext>
            </a:extLst>
          </p:cNvPr>
          <p:cNvSpPr txBox="1"/>
          <p:nvPr/>
        </p:nvSpPr>
        <p:spPr>
          <a:xfrm>
            <a:off x="-12357" y="1491946"/>
            <a:ext cx="12329016" cy="1953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ciclo celular atuam moléculas reguladoras. Dentre elas, a proteína p53 é ativada 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em resposta a mutações no DNA, evitando a progressão do ciclo até que os danos 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sejam reparados, ou induzindo a célula à auto destruição.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B260EE3-3CC6-4CE2-B42E-E7817E9423F9}"/>
              </a:ext>
            </a:extLst>
          </p:cNvPr>
          <p:cNvSpPr txBox="1"/>
          <p:nvPr/>
        </p:nvSpPr>
        <p:spPr>
          <a:xfrm>
            <a:off x="2867125" y="5104444"/>
            <a:ext cx="68055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ausência dessa proteína poderá favorecer a:</a:t>
            </a:r>
          </a:p>
        </p:txBody>
      </p:sp>
    </p:spTree>
    <p:extLst>
      <p:ext uri="{BB962C8B-B14F-4D97-AF65-F5344CB8AC3E}">
        <p14:creationId xmlns:p14="http://schemas.microsoft.com/office/powerpoint/2010/main" val="694430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387E3AF4-7CD2-4B74-9B8B-98415195E6DC}"/>
              </a:ext>
            </a:extLst>
          </p:cNvPr>
          <p:cNvSpPr txBox="1"/>
          <p:nvPr/>
        </p:nvSpPr>
        <p:spPr>
          <a:xfrm>
            <a:off x="822960" y="754380"/>
            <a:ext cx="96470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redução da síntese de DNA, acelerando o ciclo celular.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702F78-140C-48C9-AB40-1435BE10AFA4}"/>
              </a:ext>
            </a:extLst>
          </p:cNvPr>
          <p:cNvSpPr txBox="1"/>
          <p:nvPr/>
        </p:nvSpPr>
        <p:spPr>
          <a:xfrm>
            <a:off x="1531620" y="1760220"/>
            <a:ext cx="102355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b) saída imediata do ciclo celular, antecipando a proteção do DNA.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B597645-367F-4F58-9CB3-03F5A9E5B57D}"/>
              </a:ext>
            </a:extLst>
          </p:cNvPr>
          <p:cNvSpPr txBox="1"/>
          <p:nvPr/>
        </p:nvSpPr>
        <p:spPr>
          <a:xfrm>
            <a:off x="2103120" y="3063240"/>
            <a:ext cx="9677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ativação de outras proteínas reguladoras, induzindo a apoptose.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83B8696-8216-4BF6-BACF-A90711EB4A7B}"/>
              </a:ext>
            </a:extLst>
          </p:cNvPr>
          <p:cNvSpPr txBox="1"/>
          <p:nvPr/>
        </p:nvSpPr>
        <p:spPr>
          <a:xfrm>
            <a:off x="986493" y="4251960"/>
            <a:ext cx="100014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manutenção da estabilidade genética, favorecendo a longevidade.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D3BBD0E-AE9C-4D89-AAEA-CD1653DD725E}"/>
              </a:ext>
            </a:extLst>
          </p:cNvPr>
          <p:cNvSpPr txBox="1"/>
          <p:nvPr/>
        </p:nvSpPr>
        <p:spPr>
          <a:xfrm>
            <a:off x="1077937" y="5509260"/>
            <a:ext cx="104849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proliferação celular exagerada, resultando na formação de um tumor.</a:t>
            </a:r>
          </a:p>
        </p:txBody>
      </p:sp>
    </p:spTree>
    <p:extLst>
      <p:ext uri="{BB962C8B-B14F-4D97-AF65-F5344CB8AC3E}">
        <p14:creationId xmlns:p14="http://schemas.microsoft.com/office/powerpoint/2010/main" val="134488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B2665D57-2352-475C-B5A0-24D61F97AA40}"/>
              </a:ext>
            </a:extLst>
          </p:cNvPr>
          <p:cNvSpPr txBox="1"/>
          <p:nvPr/>
        </p:nvSpPr>
        <p:spPr>
          <a:xfrm>
            <a:off x="685800" y="777240"/>
            <a:ext cx="104849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proliferação celular exagerada, resultando na formação de um tumor.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22AFEF6-7C8B-4087-889D-A2EED657D58F}"/>
              </a:ext>
            </a:extLst>
          </p:cNvPr>
          <p:cNvSpPr txBox="1"/>
          <p:nvPr/>
        </p:nvSpPr>
        <p:spPr>
          <a:xfrm>
            <a:off x="130120" y="2743200"/>
            <a:ext cx="11946925" cy="25463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proteína citada no enunciado, p53, quando ausente causa o descontrole do ciclo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celular, proporcionando assim o acúmulo de células. Dessa forma, forma-se o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tumor maligno.</a:t>
            </a:r>
          </a:p>
        </p:txBody>
      </p:sp>
    </p:spTree>
    <p:extLst>
      <p:ext uri="{BB962C8B-B14F-4D97-AF65-F5344CB8AC3E}">
        <p14:creationId xmlns:p14="http://schemas.microsoft.com/office/powerpoint/2010/main" val="411134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79A737E5-4D6D-4484-9762-9747E70C5CB2}"/>
              </a:ext>
            </a:extLst>
          </p:cNvPr>
          <p:cNvSpPr txBox="1"/>
          <p:nvPr/>
        </p:nvSpPr>
        <p:spPr>
          <a:xfrm>
            <a:off x="754380" y="51428"/>
            <a:ext cx="2491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(Enem/2018)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A4C3939-B51A-468F-A4BD-874CC4A3FF45}"/>
              </a:ext>
            </a:extLst>
          </p:cNvPr>
          <p:cNvSpPr txBox="1"/>
          <p:nvPr/>
        </p:nvSpPr>
        <p:spPr>
          <a:xfrm>
            <a:off x="0" y="313038"/>
            <a:ext cx="12369092" cy="5131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 estudante relatou que o mapeamento do DNA da cevada foi quase todo 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concluído e seu código genético desvendado.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Chamou a atenção para o número de genes que compõem esse código genético e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a semente da cevada, apesar de pequena, possui um genoma mais complexo que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humano, sendo boa parte desse código constituída de sequências repetidas.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Nesse contexto, o conceito de código genético está abordado de forma equivocada.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65ACA4-D43A-4219-9F6F-64450403C9E1}"/>
              </a:ext>
            </a:extLst>
          </p:cNvPr>
          <p:cNvSpPr txBox="1"/>
          <p:nvPr/>
        </p:nvSpPr>
        <p:spPr>
          <a:xfrm>
            <a:off x="1890290" y="5885884"/>
            <a:ext cx="7034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Cientificamente esse conceito é definido como:</a:t>
            </a:r>
          </a:p>
        </p:txBody>
      </p:sp>
    </p:spTree>
    <p:extLst>
      <p:ext uri="{BB962C8B-B14F-4D97-AF65-F5344CB8AC3E}">
        <p14:creationId xmlns:p14="http://schemas.microsoft.com/office/powerpoint/2010/main" val="97711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BF8493F-2BA3-45AE-9314-3D53F3A3C574}"/>
              </a:ext>
            </a:extLst>
          </p:cNvPr>
          <p:cNvSpPr txBox="1"/>
          <p:nvPr/>
        </p:nvSpPr>
        <p:spPr>
          <a:xfrm>
            <a:off x="800100" y="960120"/>
            <a:ext cx="8420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trincas de nucleotídeos que codificam os aminoácidos.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C5A1C65-F1B7-4782-9AA8-DCE5E8C09272}"/>
              </a:ext>
            </a:extLst>
          </p:cNvPr>
          <p:cNvSpPr txBox="1"/>
          <p:nvPr/>
        </p:nvSpPr>
        <p:spPr>
          <a:xfrm>
            <a:off x="1417320" y="2194560"/>
            <a:ext cx="90588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localização de todos os genes encontrados em um genoma.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43E9464-41E6-432B-8D05-470AD3E0F1E9}"/>
              </a:ext>
            </a:extLst>
          </p:cNvPr>
          <p:cNvSpPr txBox="1"/>
          <p:nvPr/>
        </p:nvSpPr>
        <p:spPr>
          <a:xfrm>
            <a:off x="1760220" y="3429000"/>
            <a:ext cx="95237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codificação de sequências repetidas presentes em um genoma.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F94E4BF-9198-4EB2-B79B-BBD32A0EB863}"/>
              </a:ext>
            </a:extLst>
          </p:cNvPr>
          <p:cNvSpPr txBox="1"/>
          <p:nvPr/>
        </p:nvSpPr>
        <p:spPr>
          <a:xfrm>
            <a:off x="705147" y="4640580"/>
            <a:ext cx="108028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conjunto de todos os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RNAs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mensageiros transcritos em um organismo.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FBB9A63-C822-422F-8AC5-974BE01CA744}"/>
              </a:ext>
            </a:extLst>
          </p:cNvPr>
          <p:cNvSpPr txBox="1"/>
          <p:nvPr/>
        </p:nvSpPr>
        <p:spPr>
          <a:xfrm>
            <a:off x="145949" y="5943600"/>
            <a:ext cx="101841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e) todas as sequências de pares de bases presentes em um organismo.</a:t>
            </a:r>
          </a:p>
        </p:txBody>
      </p:sp>
    </p:spTree>
    <p:extLst>
      <p:ext uri="{BB962C8B-B14F-4D97-AF65-F5344CB8AC3E}">
        <p14:creationId xmlns:p14="http://schemas.microsoft.com/office/powerpoint/2010/main" val="671511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8DA879AE-85CC-47A8-AF6D-4883193DF870}"/>
              </a:ext>
            </a:extLst>
          </p:cNvPr>
          <p:cNvSpPr txBox="1"/>
          <p:nvPr/>
        </p:nvSpPr>
        <p:spPr>
          <a:xfrm>
            <a:off x="982980" y="960120"/>
            <a:ext cx="83679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trincas de nucleotídeos que codificam os aminoácidos.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3841CFC-136C-4BBD-98A5-E586B665FFD3}"/>
              </a:ext>
            </a:extLst>
          </p:cNvPr>
          <p:cNvSpPr txBox="1"/>
          <p:nvPr/>
        </p:nvSpPr>
        <p:spPr>
          <a:xfrm>
            <a:off x="0" y="2951946"/>
            <a:ext cx="12218409" cy="1684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código genético é constituído por trincas de nucleotídeos que são os códons, que 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sua vez, codificam os aminoácidos naturais.</a:t>
            </a:r>
          </a:p>
        </p:txBody>
      </p:sp>
    </p:spTree>
    <p:extLst>
      <p:ext uri="{BB962C8B-B14F-4D97-AF65-F5344CB8AC3E}">
        <p14:creationId xmlns:p14="http://schemas.microsoft.com/office/powerpoint/2010/main" val="4070911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27FD5C5-344E-4F3E-A5F4-61C68C118347}"/>
              </a:ext>
            </a:extLst>
          </p:cNvPr>
          <p:cNvSpPr txBox="1"/>
          <p:nvPr/>
        </p:nvSpPr>
        <p:spPr>
          <a:xfrm>
            <a:off x="800100" y="502920"/>
            <a:ext cx="40703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a) propicia o fluxo gênico.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76D1173-C388-4F09-9AC4-775D443BA518}"/>
              </a:ext>
            </a:extLst>
          </p:cNvPr>
          <p:cNvSpPr txBox="1"/>
          <p:nvPr/>
        </p:nvSpPr>
        <p:spPr>
          <a:xfrm>
            <a:off x="-103236" y="1249188"/>
            <a:ext cx="12508552" cy="45391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fluxo gênico corresponde ao aumento da diversidade sob o ponto de vista genético.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Dessa forma, os corredores ecológicos permitem o deslocamento dos animais e a </a:t>
            </a:r>
          </a:p>
          <a:p>
            <a:pPr>
              <a:lnSpc>
                <a:spcPct val="150000"/>
              </a:lnSpc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dispersão de sementes. Isso resulta no aumento da cobertura vegetal, </a:t>
            </a:r>
          </a:p>
          <a:p>
            <a:pPr>
              <a:lnSpc>
                <a:spcPct val="150000"/>
              </a:lnSpc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por sua vez, faz com que os seres vivos possam se intercruzar.</a:t>
            </a:r>
          </a:p>
        </p:txBody>
      </p:sp>
    </p:spTree>
    <p:extLst>
      <p:ext uri="{BB962C8B-B14F-4D97-AF65-F5344CB8AC3E}">
        <p14:creationId xmlns:p14="http://schemas.microsoft.com/office/powerpoint/2010/main" val="150565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86AEC98D-09B2-444A-B97B-22C00E17E639}"/>
              </a:ext>
            </a:extLst>
          </p:cNvPr>
          <p:cNvSpPr txBox="1"/>
          <p:nvPr/>
        </p:nvSpPr>
        <p:spPr>
          <a:xfrm>
            <a:off x="731520" y="249675"/>
            <a:ext cx="2707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10. (Enem/2017)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6A20E9F-D543-4ECB-94E5-67EC82CA8730}"/>
              </a:ext>
            </a:extLst>
          </p:cNvPr>
          <p:cNvSpPr txBox="1"/>
          <p:nvPr/>
        </p:nvSpPr>
        <p:spPr>
          <a:xfrm>
            <a:off x="133473" y="674419"/>
            <a:ext cx="12286184" cy="5131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distrofia muscular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Duchenne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(DMD) é uma doença causada por uma mutação em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gene localizado no cromossomo X.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Pesquisadores estudaram uma família na qual gêmeas monozigóticas eram 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portadoras de um alelo mutante recessivo para esse gene (heterozigóticas).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interessante é que uma das gêmeas apresentava o fenótipo relacionado ao alelo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mutante, isto é, DMD, enquanto a sua irmã apresentava fenótipo normal.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793F149-824E-4CDE-84DD-3DE969212DEF}"/>
              </a:ext>
            </a:extLst>
          </p:cNvPr>
          <p:cNvSpPr txBox="1"/>
          <p:nvPr/>
        </p:nvSpPr>
        <p:spPr>
          <a:xfrm>
            <a:off x="304767" y="6230824"/>
            <a:ext cx="115824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diferença na manifestação da DMD entre as gêmeas pode ser explicada pela:</a:t>
            </a:r>
          </a:p>
        </p:txBody>
      </p:sp>
    </p:spTree>
    <p:extLst>
      <p:ext uri="{BB962C8B-B14F-4D97-AF65-F5344CB8AC3E}">
        <p14:creationId xmlns:p14="http://schemas.microsoft.com/office/powerpoint/2010/main" val="338153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98799A-22B9-49B2-88E5-AF885719E20C}"/>
              </a:ext>
            </a:extLst>
          </p:cNvPr>
          <p:cNvSpPr txBox="1"/>
          <p:nvPr/>
        </p:nvSpPr>
        <p:spPr>
          <a:xfrm>
            <a:off x="518746" y="366534"/>
            <a:ext cx="104983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dominância incompleta do alelo mutante em relação ao alelo normal.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34C7D5F-E96B-45E7-B3BD-E94CCDB68A55}"/>
              </a:ext>
            </a:extLst>
          </p:cNvPr>
          <p:cNvSpPr txBox="1"/>
          <p:nvPr/>
        </p:nvSpPr>
        <p:spPr>
          <a:xfrm>
            <a:off x="518746" y="1353979"/>
            <a:ext cx="114104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b) falha na separação dos cromossomos X no momento da separação dos dois</a:t>
            </a: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embriões.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3A2279E-4CE6-48AB-B099-3213B8609E6E}"/>
              </a:ext>
            </a:extLst>
          </p:cNvPr>
          <p:cNvSpPr txBox="1"/>
          <p:nvPr/>
        </p:nvSpPr>
        <p:spPr>
          <a:xfrm>
            <a:off x="-65633" y="2825383"/>
            <a:ext cx="116044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c) recombinação cromossômica em uma divisão celular embrionária anterior à </a:t>
            </a: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separação dos dois embriões.     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7D02EF7-2068-4102-8EA0-3C223304EA68}"/>
              </a:ext>
            </a:extLst>
          </p:cNvPr>
          <p:cNvSpPr txBox="1"/>
          <p:nvPr/>
        </p:nvSpPr>
        <p:spPr>
          <a:xfrm>
            <a:off x="8869" y="4389120"/>
            <a:ext cx="1193948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inativação aleatória de um dos cromossomos X em fase posterior à divisão que</a:t>
            </a: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resulta nos dois embriões.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7A65364-08B5-4271-B02E-C3E831CDC560}"/>
              </a:ext>
            </a:extLst>
          </p:cNvPr>
          <p:cNvSpPr txBox="1"/>
          <p:nvPr/>
        </p:nvSpPr>
        <p:spPr>
          <a:xfrm>
            <a:off x="-65633" y="5453509"/>
            <a:ext cx="1217512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e) origem paterna do cromossomo portador do alelo mutante em uma das gêmeas e</a:t>
            </a: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origem materna na outra.</a:t>
            </a:r>
          </a:p>
        </p:txBody>
      </p:sp>
    </p:spTree>
    <p:extLst>
      <p:ext uri="{BB962C8B-B14F-4D97-AF65-F5344CB8AC3E}">
        <p14:creationId xmlns:p14="http://schemas.microsoft.com/office/powerpoint/2010/main" val="1753557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00AD3D1-391B-4F27-9033-A51F5DF26D84}"/>
              </a:ext>
            </a:extLst>
          </p:cNvPr>
          <p:cNvSpPr txBox="1"/>
          <p:nvPr/>
        </p:nvSpPr>
        <p:spPr>
          <a:xfrm>
            <a:off x="0" y="977081"/>
            <a:ext cx="11368818" cy="1684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inativação aleatória de um dos cromossomos X em fase posterior à divisão 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que resulta nos dois embriões.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811FA51-3D82-44AD-825A-E1D92C8DF69F}"/>
              </a:ext>
            </a:extLst>
          </p:cNvPr>
          <p:cNvSpPr txBox="1"/>
          <p:nvPr/>
        </p:nvSpPr>
        <p:spPr>
          <a:xfrm>
            <a:off x="311191" y="4391333"/>
            <a:ext cx="11447365" cy="1684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Nesses casos, considera-se que as duas gêmeas inativaram o cromossomo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t-BR" sz="28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porém uma delas não é portadora e a outra apresenta a doença.</a:t>
            </a:r>
          </a:p>
        </p:txBody>
      </p:sp>
    </p:spTree>
    <p:extLst>
      <p:ext uri="{BB962C8B-B14F-4D97-AF65-F5344CB8AC3E}">
        <p14:creationId xmlns:p14="http://schemas.microsoft.com/office/powerpoint/2010/main" val="318275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524000" y="-53144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/>
          </a:p>
          <a:p>
            <a:pPr algn="ctr"/>
            <a:r>
              <a:rPr lang="pt-BR" sz="4800" dirty="0"/>
              <a:t>Sua luta não termina quando sentir cansaço, mas sim quando atingir o sucesso tão merecido. </a:t>
            </a:r>
          </a:p>
          <a:p>
            <a:pPr algn="ctr"/>
            <a:endParaRPr lang="pt-BR" sz="4800" dirty="0"/>
          </a:p>
          <a:p>
            <a:pPr algn="ctr"/>
            <a:r>
              <a:rPr lang="pt-BR" sz="4800" dirty="0"/>
              <a:t>Que venha o ENEM.</a:t>
            </a:r>
          </a:p>
        </p:txBody>
      </p:sp>
      <p:pic>
        <p:nvPicPr>
          <p:cNvPr id="1026" name="Picture 2" descr="Resultado de imagem para cara feli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672" y="4346853"/>
            <a:ext cx="4104456" cy="24940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725D1417-2717-4049-96CD-899B84EC1400}"/>
              </a:ext>
            </a:extLst>
          </p:cNvPr>
          <p:cNvSpPr txBox="1"/>
          <p:nvPr/>
        </p:nvSpPr>
        <p:spPr>
          <a:xfrm>
            <a:off x="139772" y="604684"/>
            <a:ext cx="12282000" cy="3892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demais alternativas estão erradas pois o manejo de espécies tem como 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característica controlar possíveis danos e  consequências negativas causados para a 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sociedade e até mesmo para o nicho ecológico. O processo de ocupação  humana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não está relacionado aos corredores ecológicos. A estratégia apresentada no 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enunciado não faz relação com o aumento do número de indivíduos. Por fim, os 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corredores ecológico não favorecem a formação de ilhas de proteção integral.</a:t>
            </a:r>
          </a:p>
        </p:txBody>
      </p:sp>
    </p:spTree>
    <p:extLst>
      <p:ext uri="{BB962C8B-B14F-4D97-AF65-F5344CB8AC3E}">
        <p14:creationId xmlns:p14="http://schemas.microsoft.com/office/powerpoint/2010/main" val="2670236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AE586D5D-D9E1-42B0-A6A8-9B75262943A3}"/>
              </a:ext>
            </a:extLst>
          </p:cNvPr>
          <p:cNvSpPr txBox="1"/>
          <p:nvPr/>
        </p:nvSpPr>
        <p:spPr>
          <a:xfrm>
            <a:off x="457200" y="388620"/>
            <a:ext cx="21579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(Enem/2018)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C259D60-FBB8-4416-B1B9-304990E7F5D8}"/>
              </a:ext>
            </a:extLst>
          </p:cNvPr>
          <p:cNvSpPr txBox="1"/>
          <p:nvPr/>
        </p:nvSpPr>
        <p:spPr>
          <a:xfrm>
            <a:off x="0" y="1445456"/>
            <a:ext cx="12341840" cy="36731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Insetos podem apresentar três tipos de desenvolvimento. Um deles, a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holometabolia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20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(desenvolvimento completo), é constituído pelas fases de ovo, larva, pupa e adulto sexualmente</a:t>
            </a:r>
          </a:p>
          <a:p>
            <a:pPr>
              <a:lnSpc>
                <a:spcPct val="20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maduro, que ocupam diversos hábitats. Os insetos com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holometabolia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pertencem às ordens mais </a:t>
            </a:r>
          </a:p>
          <a:p>
            <a:pPr>
              <a:lnSpc>
                <a:spcPct val="20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numerosas em termos de espécies conhecidas. Esse tipo de desenvolvimento está relacionado a um</a:t>
            </a:r>
          </a:p>
          <a:p>
            <a:pPr>
              <a:lnSpc>
                <a:spcPct val="20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maior número de espécies em razão da:</a:t>
            </a:r>
          </a:p>
        </p:txBody>
      </p:sp>
    </p:spTree>
    <p:extLst>
      <p:ext uri="{BB962C8B-B14F-4D97-AF65-F5344CB8AC3E}">
        <p14:creationId xmlns:p14="http://schemas.microsoft.com/office/powerpoint/2010/main" val="198496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0B390F5-07A5-411D-8CCB-C38AEC55BB3D}"/>
              </a:ext>
            </a:extLst>
          </p:cNvPr>
          <p:cNvSpPr txBox="1"/>
          <p:nvPr/>
        </p:nvSpPr>
        <p:spPr>
          <a:xfrm>
            <a:off x="106599" y="179363"/>
            <a:ext cx="110610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proteção na fase de pupa, favorecendo a sobrevivência de adultos férteis.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5CC509C-6BAE-4B46-A1D8-C84BD310DF88}"/>
              </a:ext>
            </a:extLst>
          </p:cNvPr>
          <p:cNvSpPr txBox="1"/>
          <p:nvPr/>
        </p:nvSpPr>
        <p:spPr>
          <a:xfrm>
            <a:off x="560950" y="1199644"/>
            <a:ext cx="11464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produção de muitos ovos, larvas e pupas, aumentando o número de adultos.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7948239-F95F-4A80-9CDD-349694A82BE6}"/>
              </a:ext>
            </a:extLst>
          </p:cNvPr>
          <p:cNvSpPr txBox="1"/>
          <p:nvPr/>
        </p:nvSpPr>
        <p:spPr>
          <a:xfrm>
            <a:off x="213620" y="2527310"/>
            <a:ext cx="117647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exploração de diferentes nichos, evitando a competição entre as fases da vida.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958E822-28AF-44BC-9541-F54BF2F99F7F}"/>
              </a:ext>
            </a:extLst>
          </p:cNvPr>
          <p:cNvSpPr txBox="1"/>
          <p:nvPr/>
        </p:nvSpPr>
        <p:spPr>
          <a:xfrm>
            <a:off x="348175" y="4070811"/>
            <a:ext cx="94179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ingestão de alimentos em todas as fases de vida, garantindo o</a:t>
            </a: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surgimentos do adulto.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F6CEC9C-0D03-4D07-836C-A047F6224D27}"/>
              </a:ext>
            </a:extLst>
          </p:cNvPr>
          <p:cNvSpPr txBox="1"/>
          <p:nvPr/>
        </p:nvSpPr>
        <p:spPr>
          <a:xfrm>
            <a:off x="0" y="5783589"/>
            <a:ext cx="1127424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e) utilização do mesmo alimento em todas as fases, otimizando a nutrição do</a:t>
            </a: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organismo.</a:t>
            </a:r>
          </a:p>
        </p:txBody>
      </p:sp>
    </p:spTree>
    <p:extLst>
      <p:ext uri="{BB962C8B-B14F-4D97-AF65-F5344CB8AC3E}">
        <p14:creationId xmlns:p14="http://schemas.microsoft.com/office/powerpoint/2010/main" val="1280362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B6A9075-B002-4A3F-A69B-84F23CF75E91}"/>
              </a:ext>
            </a:extLst>
          </p:cNvPr>
          <p:cNvSpPr txBox="1"/>
          <p:nvPr/>
        </p:nvSpPr>
        <p:spPr>
          <a:xfrm>
            <a:off x="457200" y="502920"/>
            <a:ext cx="117647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exploração de diferentes nichos, evitando a competição entre as fases da vida.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394794E-E5C3-49BA-B799-16658B8B0B87}"/>
              </a:ext>
            </a:extLst>
          </p:cNvPr>
          <p:cNvSpPr txBox="1"/>
          <p:nvPr/>
        </p:nvSpPr>
        <p:spPr>
          <a:xfrm>
            <a:off x="0" y="1332916"/>
            <a:ext cx="11816055" cy="2600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Cada fase de desenvolvimento apresenta um habitat e um nicho diferentes, o que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impede a competição entre as espécies, ou seja, a competição intraespecífica. 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Dessa forma, é aumentada a efetividade do animal dentro de seu ambiente,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bem como sua adaptação ao meio.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B46F0C1-87EE-4844-B187-7095E323DAF9}"/>
              </a:ext>
            </a:extLst>
          </p:cNvPr>
          <p:cNvSpPr txBox="1"/>
          <p:nvPr/>
        </p:nvSpPr>
        <p:spPr>
          <a:xfrm>
            <a:off x="0" y="4413739"/>
            <a:ext cx="12199173" cy="1953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demais alternativas destacam etapas do desenvolvimento que existem, porém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não se relacionam com o aumento do número de espécies e nem com a justificativa</a:t>
            </a:r>
          </a:p>
          <a:p>
            <a:pPr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apresentada.</a:t>
            </a:r>
          </a:p>
        </p:txBody>
      </p:sp>
    </p:spTree>
    <p:extLst>
      <p:ext uri="{BB962C8B-B14F-4D97-AF65-F5344CB8AC3E}">
        <p14:creationId xmlns:p14="http://schemas.microsoft.com/office/powerpoint/2010/main" val="2100427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C547509F-68B5-4B4D-9085-0E498DCB38A6}"/>
              </a:ext>
            </a:extLst>
          </p:cNvPr>
          <p:cNvSpPr txBox="1"/>
          <p:nvPr/>
        </p:nvSpPr>
        <p:spPr>
          <a:xfrm>
            <a:off x="365760" y="594360"/>
            <a:ext cx="2491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(Enem/2018)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052A463-7A7B-4E31-87CC-7CCAB1F93F63}"/>
              </a:ext>
            </a:extLst>
          </p:cNvPr>
          <p:cNvSpPr txBox="1"/>
          <p:nvPr/>
        </p:nvSpPr>
        <p:spPr>
          <a:xfrm>
            <a:off x="0" y="1502860"/>
            <a:ext cx="11398698" cy="4269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lnSpc>
                <a:spcPct val="200000"/>
              </a:lnSpc>
            </a:pPr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polinização, que viabiliza o transporte do grão de pólen de uma planta até o</a:t>
            </a:r>
          </a:p>
          <a:p>
            <a:pPr fontAlgn="base"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estigma de outra, pode ser realizada biótica ou abioticamente. Nos processos</a:t>
            </a:r>
          </a:p>
          <a:p>
            <a:pPr fontAlgn="base"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abióticos, as plantas dependem de fatores como o vento e a água.</a:t>
            </a:r>
          </a:p>
          <a:p>
            <a:pPr fontAlgn="base"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estratégia evolutiva que resulta em polinização mais eficiente quando esta </a:t>
            </a:r>
          </a:p>
          <a:p>
            <a:pPr fontAlgn="base">
              <a:lnSpc>
                <a:spcPct val="2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depende do vento é o(a):</a:t>
            </a:r>
          </a:p>
        </p:txBody>
      </p:sp>
    </p:spTree>
    <p:extLst>
      <p:ext uri="{BB962C8B-B14F-4D97-AF65-F5344CB8AC3E}">
        <p14:creationId xmlns:p14="http://schemas.microsoft.com/office/powerpoint/2010/main" val="777508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7F97E10C-4054-4A55-83DE-BB1BA84ECA47}"/>
              </a:ext>
            </a:extLst>
          </p:cNvPr>
          <p:cNvSpPr txBox="1"/>
          <p:nvPr/>
        </p:nvSpPr>
        <p:spPr>
          <a:xfrm>
            <a:off x="664699" y="463659"/>
            <a:ext cx="36808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diminuição do cálice.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DE44E98-1128-4BA7-9DA6-3D121676FEED}"/>
              </a:ext>
            </a:extLst>
          </p:cNvPr>
          <p:cNvSpPr txBox="1"/>
          <p:nvPr/>
        </p:nvSpPr>
        <p:spPr>
          <a:xfrm>
            <a:off x="1714500" y="1590377"/>
            <a:ext cx="40238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alongamento do ovário.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BDAEF8B-62AD-4040-8B3F-4CCE0ABD2429}"/>
              </a:ext>
            </a:extLst>
          </p:cNvPr>
          <p:cNvSpPr txBox="1"/>
          <p:nvPr/>
        </p:nvSpPr>
        <p:spPr>
          <a:xfrm>
            <a:off x="2762527" y="2717095"/>
            <a:ext cx="44753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c) disponibilização do néctar.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E5C288B-5CB4-4E1F-A700-B8DE772F0C85}"/>
              </a:ext>
            </a:extLst>
          </p:cNvPr>
          <p:cNvSpPr txBox="1"/>
          <p:nvPr/>
        </p:nvSpPr>
        <p:spPr>
          <a:xfrm>
            <a:off x="3726429" y="4101747"/>
            <a:ext cx="53335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intensificação da cor das pétalas.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DEC6EF7-24D3-4783-B673-DAEA9F926551}"/>
              </a:ext>
            </a:extLst>
          </p:cNvPr>
          <p:cNvSpPr txBox="1"/>
          <p:nvPr/>
        </p:nvSpPr>
        <p:spPr>
          <a:xfrm>
            <a:off x="5139983" y="5295757"/>
            <a:ext cx="52164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aumento do número de estames.</a:t>
            </a:r>
          </a:p>
        </p:txBody>
      </p:sp>
    </p:spTree>
    <p:extLst>
      <p:ext uri="{BB962C8B-B14F-4D97-AF65-F5344CB8AC3E}">
        <p14:creationId xmlns:p14="http://schemas.microsoft.com/office/powerpoint/2010/main" val="3214148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1112</TotalTime>
  <Words>2089</Words>
  <Application>Microsoft Office PowerPoint</Application>
  <PresentationFormat>Widescreen</PresentationFormat>
  <Paragraphs>188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Ivan Hennrich</dc:creator>
  <cp:lastModifiedBy>Ivan Hennrich</cp:lastModifiedBy>
  <cp:revision>52</cp:revision>
  <dcterms:created xsi:type="dcterms:W3CDTF">2019-10-24T01:10:03Z</dcterms:created>
  <dcterms:modified xsi:type="dcterms:W3CDTF">2019-10-24T19:42:40Z</dcterms:modified>
</cp:coreProperties>
</file>